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93" r:id="rId14"/>
    <p:sldId id="268" r:id="rId15"/>
    <p:sldId id="269" r:id="rId16"/>
    <p:sldId id="294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90" r:id="rId25"/>
    <p:sldId id="291" r:id="rId26"/>
    <p:sldId id="292" r:id="rId27"/>
    <p:sldId id="278" r:id="rId28"/>
    <p:sldId id="279" r:id="rId29"/>
    <p:sldId id="280" r:id="rId30"/>
    <p:sldId id="281" r:id="rId31"/>
    <p:sldId id="297" r:id="rId32"/>
    <p:sldId id="283" r:id="rId33"/>
    <p:sldId id="282" r:id="rId34"/>
    <p:sldId id="284" r:id="rId35"/>
    <p:sldId id="288" r:id="rId36"/>
    <p:sldId id="296" r:id="rId37"/>
    <p:sldId id="285" r:id="rId38"/>
    <p:sldId id="286" r:id="rId39"/>
    <p:sldId id="287" r:id="rId40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FDD80-8BE8-43C6-B36D-A65F4526369F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3325F-93CD-4A5C-9996-CB3F9F7067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90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43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056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2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2245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3880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670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097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41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177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89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272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452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708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08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63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85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76BD4-94C3-4F2D-9B9A-60AEB8F93D1A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1546F7-2CD3-4010-A87B-DA3BBD6F6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410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aih.h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naih.h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navu.h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kif.gov.hu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ih.h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ih.h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aih.h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naih.h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52945" y="905165"/>
            <a:ext cx="9725891" cy="3195780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/>
              <a:t>Jegyzői értekezlet</a:t>
            </a:r>
            <a:r>
              <a:rPr lang="hu-HU" sz="2800" dirty="0" smtClean="0">
                <a:solidFill>
                  <a:schemeClr val="tx1"/>
                </a:solidFill>
              </a:rPr>
              <a:t/>
            </a:r>
            <a:br>
              <a:rPr lang="hu-HU" sz="2800" dirty="0" smtClean="0">
                <a:solidFill>
                  <a:schemeClr val="tx1"/>
                </a:solidFill>
              </a:rPr>
            </a:br>
            <a:r>
              <a:rPr lang="hu-HU" sz="2800" dirty="0" smtClean="0">
                <a:solidFill>
                  <a:schemeClr val="tx1"/>
                </a:solidFill>
              </a:rPr>
              <a:t/>
            </a:r>
            <a:br>
              <a:rPr lang="hu-HU" sz="2800" dirty="0" smtClean="0">
                <a:solidFill>
                  <a:schemeClr val="tx1"/>
                </a:solidFill>
              </a:rPr>
            </a:br>
            <a:r>
              <a:rPr lang="hu-HU" sz="2800" dirty="0" smtClean="0">
                <a:solidFill>
                  <a:schemeClr val="tx1"/>
                </a:solidFill>
              </a:rPr>
              <a:t>Ö</a:t>
            </a:r>
            <a:r>
              <a:rPr lang="hu-HU" sz="2800" i="1" dirty="0" smtClean="0">
                <a:solidFill>
                  <a:schemeClr val="tx1"/>
                </a:solidFill>
              </a:rPr>
              <a:t>nkormányzatokat érintő kötelezettségek</a:t>
            </a:r>
            <a:br>
              <a:rPr lang="hu-HU" sz="2800" i="1" dirty="0" smtClean="0">
                <a:solidFill>
                  <a:schemeClr val="tx1"/>
                </a:solidFill>
              </a:rPr>
            </a:br>
            <a:r>
              <a:rPr lang="hu-HU" sz="2800" i="1" dirty="0" smtClean="0">
                <a:solidFill>
                  <a:schemeClr val="tx1"/>
                </a:solidFill>
              </a:rPr>
              <a:t> az </a:t>
            </a:r>
            <a:r>
              <a:rPr lang="hu-HU" sz="2800" i="1" dirty="0">
                <a:solidFill>
                  <a:schemeClr val="tx1"/>
                </a:solidFill>
              </a:rPr>
              <a:t>információs önrendelkezési jogról és az információszabadságról </a:t>
            </a:r>
            <a:r>
              <a:rPr lang="hu-HU" sz="2800" dirty="0">
                <a:solidFill>
                  <a:schemeClr val="tx1"/>
                </a:solidFill>
              </a:rPr>
              <a:t>szóló 2011. évi CXII. törvény alkalmazásával és módosításával </a:t>
            </a:r>
            <a:r>
              <a:rPr lang="hu-HU" sz="2800" dirty="0" smtClean="0">
                <a:solidFill>
                  <a:schemeClr val="tx1"/>
                </a:solidFill>
              </a:rPr>
              <a:t>kapcsolatban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59345" y="4257963"/>
            <a:ext cx="9319491" cy="1911928"/>
          </a:xfrm>
        </p:spPr>
        <p:txBody>
          <a:bodyPr>
            <a:normAutofit fontScale="25000" lnSpcReduction="20000"/>
          </a:bodyPr>
          <a:lstStyle/>
          <a:p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4300" b="1" dirty="0" smtClean="0">
                <a:solidFill>
                  <a:schemeClr val="tx1"/>
                </a:solidFill>
              </a:rPr>
              <a:t>Készítette: Dr. Halmainé Dr. Takács Rita</a:t>
            </a:r>
          </a:p>
          <a:p>
            <a:pPr algn="ctr"/>
            <a:r>
              <a:rPr lang="hu-HU" sz="4300" b="1" dirty="0" smtClean="0">
                <a:solidFill>
                  <a:schemeClr val="tx1"/>
                </a:solidFill>
              </a:rPr>
              <a:t> adatvédelmi tisztviselő</a:t>
            </a:r>
          </a:p>
          <a:p>
            <a:pPr marL="0" indent="0" algn="ctr">
              <a:buNone/>
            </a:pPr>
            <a:r>
              <a:rPr lang="hu-HU" sz="4300" b="1" dirty="0" smtClean="0">
                <a:solidFill>
                  <a:schemeClr val="tx1"/>
                </a:solidFill>
              </a:rPr>
              <a:t> adatvédelmi szakjogász</a:t>
            </a:r>
          </a:p>
          <a:p>
            <a:endParaRPr lang="hu-HU" sz="43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 smtClean="0"/>
              <a:t>                                                                                                    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71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/>
              <a:t>Adatvédelmi és adatbiztosági szabályzat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800" i="1" dirty="0">
                <a:solidFill>
                  <a:schemeClr val="tx1"/>
                </a:solidFill>
              </a:rPr>
              <a:t>AZ ADATKEZELŐ ÉS AZ ADATFELDOLGOZÓ KÖTELEZETTSÉGEI</a:t>
            </a:r>
            <a:r>
              <a:rPr lang="hu-HU" sz="2800" i="1" baseline="30000" dirty="0">
                <a:solidFill>
                  <a:schemeClr val="tx1"/>
                </a:solidFill>
              </a:rPr>
              <a:t> </a:t>
            </a:r>
            <a:endParaRPr lang="hu-HU" sz="28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u-HU" sz="2800" dirty="0" smtClean="0">
                <a:solidFill>
                  <a:schemeClr val="tx1"/>
                </a:solidFill>
              </a:rPr>
              <a:t>Az </a:t>
            </a:r>
            <a:r>
              <a:rPr lang="hu-HU" sz="2800" dirty="0">
                <a:solidFill>
                  <a:schemeClr val="tx1"/>
                </a:solidFill>
              </a:rPr>
              <a:t>adatkezelő általános </a:t>
            </a:r>
            <a:r>
              <a:rPr lang="hu-HU" sz="2800" dirty="0" smtClean="0">
                <a:solidFill>
                  <a:schemeClr val="tx1"/>
                </a:solidFill>
              </a:rPr>
              <a:t>feladatai</a:t>
            </a:r>
          </a:p>
          <a:p>
            <a:pPr marL="0" indent="0" algn="ctr">
              <a:buNone/>
            </a:pPr>
            <a:endParaRPr lang="hu-H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800" b="1" dirty="0" smtClean="0">
                <a:solidFill>
                  <a:schemeClr val="tx1"/>
                </a:solidFill>
              </a:rPr>
              <a:t>25/A. § </a:t>
            </a:r>
            <a:r>
              <a:rPr lang="hu-HU" sz="2800" dirty="0" smtClean="0">
                <a:solidFill>
                  <a:schemeClr val="tx1"/>
                </a:solidFill>
              </a:rPr>
              <a:t>(3</a:t>
            </a:r>
            <a:r>
              <a:rPr lang="hu-HU" sz="2800" dirty="0">
                <a:solidFill>
                  <a:schemeClr val="tx1"/>
                </a:solidFill>
              </a:rPr>
              <a:t>) Ha az adatkezelő adatvédelmi tisztviselő kijelölésére köteles, az (1) bekezdésben meghatározott intézkedések részeként az adatkezelő belső adatvédelmi és adatbiztonsági szabályzatot alkot meg és alkalmaz.</a:t>
            </a:r>
          </a:p>
        </p:txBody>
      </p:sp>
    </p:spTree>
    <p:extLst>
      <p:ext uri="{BB962C8B-B14F-4D97-AF65-F5344CB8AC3E}">
        <p14:creationId xmlns:p14="http://schemas.microsoft.com/office/powerpoint/2010/main" val="13678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Adatvédelmi incidens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 fontAlgn="base">
              <a:buNone/>
            </a:pPr>
            <a:r>
              <a:rPr lang="hu-HU" sz="2800" b="1" dirty="0" smtClean="0">
                <a:solidFill>
                  <a:schemeClr val="tx1"/>
                </a:solidFill>
              </a:rPr>
              <a:t> GDPR 4</a:t>
            </a:r>
            <a:r>
              <a:rPr lang="hu-HU" sz="2800" b="1" dirty="0">
                <a:solidFill>
                  <a:schemeClr val="tx1"/>
                </a:solidFill>
              </a:rPr>
              <a:t>. </a:t>
            </a:r>
            <a:r>
              <a:rPr lang="hu-HU" sz="2800" b="1" dirty="0" smtClean="0">
                <a:solidFill>
                  <a:schemeClr val="tx1"/>
                </a:solidFill>
              </a:rPr>
              <a:t>Cikk</a:t>
            </a:r>
          </a:p>
          <a:p>
            <a:pPr marL="0" indent="0" algn="ctr" fontAlgn="base">
              <a:buNone/>
            </a:pPr>
            <a:r>
              <a:rPr lang="hu-HU" sz="2800" b="1" dirty="0" smtClean="0">
                <a:solidFill>
                  <a:schemeClr val="tx1"/>
                </a:solidFill>
              </a:rPr>
              <a:t>Fogalommeghatározások</a:t>
            </a:r>
          </a:p>
          <a:p>
            <a:pPr marL="0" indent="0" algn="ctr" fontAlgn="base">
              <a:buNone/>
            </a:pPr>
            <a:endParaRPr lang="hu-HU" sz="28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hu-HU" sz="2800" dirty="0">
                <a:solidFill>
                  <a:schemeClr val="tx1"/>
                </a:solidFill>
              </a:rPr>
              <a:t>12.   „adatvédelmi incidens”: a biztonság olyan sérülése, amely a továbbított, tárolt vagy más módon kezelt személyes adatok véletlen vagy jogellenes megsemmisítését, elvesztését, megváltoztatását, jogosulatlan közlését vagy az azokhoz való jogosulatlan hozzáférést eredményezi;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67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Incidens bejelentése </a:t>
            </a:r>
            <a:r>
              <a:rPr lang="hu-HU" dirty="0" smtClean="0"/>
              <a:t>(</a:t>
            </a:r>
            <a:r>
              <a:rPr lang="hu-HU" dirty="0">
                <a:hlinkClick r:id="rId2"/>
              </a:rPr>
              <a:t>https://naih.hu</a:t>
            </a:r>
            <a:r>
              <a:rPr lang="hu-HU" dirty="0" smtClean="0"/>
              <a:t> )</a:t>
            </a:r>
            <a:endParaRPr lang="hu-HU" dirty="0"/>
          </a:p>
        </p:txBody>
      </p:sp>
      <p:pic>
        <p:nvPicPr>
          <p:cNvPr id="6" name="Tartalom helye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1708728"/>
            <a:ext cx="8514084" cy="433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62909" y="858981"/>
            <a:ext cx="6659419" cy="49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927" y="831273"/>
            <a:ext cx="9679709" cy="46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000" b="1" dirty="0"/>
              <a:t>A közérdekű adatok </a:t>
            </a:r>
            <a:r>
              <a:rPr lang="hu-HU" sz="4000" b="1" dirty="0" smtClean="0"/>
              <a:t>megismerésének</a:t>
            </a:r>
            <a:br>
              <a:rPr lang="hu-HU" sz="4000" b="1" dirty="0" smtClean="0"/>
            </a:br>
            <a:r>
              <a:rPr lang="hu-HU" sz="4000" b="1" dirty="0" smtClean="0"/>
              <a:t> </a:t>
            </a:r>
            <a:r>
              <a:rPr lang="hu-HU" sz="4000" b="1" dirty="0"/>
              <a:t>általános szabályai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i="1" u="sng" dirty="0"/>
              <a:t>közérdekű adat</a:t>
            </a:r>
            <a:r>
              <a:rPr lang="hu-HU" i="1" dirty="0"/>
              <a:t>: </a:t>
            </a:r>
            <a:r>
              <a:rPr lang="hu-HU" dirty="0"/>
              <a:t>az állami vagy helyi önkormányzati feladatot, valamint jogszabályban meghatározott egyéb közfeladatot ellátó szerv vagy személy </a:t>
            </a:r>
            <a:r>
              <a:rPr lang="hu-HU" b="1" dirty="0"/>
              <a:t>kezelésében lévő </a:t>
            </a:r>
            <a:r>
              <a:rPr lang="hu-HU" dirty="0"/>
              <a:t>és </a:t>
            </a:r>
            <a:r>
              <a:rPr lang="hu-HU" b="1" dirty="0"/>
              <a:t>tevékenységére vonatkozó </a:t>
            </a:r>
            <a:r>
              <a:rPr lang="hu-HU" dirty="0"/>
              <a:t>vagy </a:t>
            </a:r>
            <a:r>
              <a:rPr lang="hu-HU" b="1" dirty="0"/>
              <a:t>közfeladatának</a:t>
            </a:r>
            <a:r>
              <a:rPr lang="hu-HU" dirty="0"/>
              <a:t> </a:t>
            </a:r>
            <a:r>
              <a:rPr lang="hu-HU" b="1" dirty="0"/>
              <a:t>ellátásával összefüggésben keletkezett</a:t>
            </a:r>
            <a:r>
              <a:rPr lang="hu-HU" dirty="0"/>
              <a:t>, a személyes adat fogalma alá nem eső, bármilyen módon vagy formában rögzített információ vagy ismeret, függetlenül kezelésének módjától, önálló vagy gyűjteményes jellegétől, így </a:t>
            </a:r>
            <a:r>
              <a:rPr lang="hu-HU" b="1" dirty="0"/>
              <a:t>különösen</a:t>
            </a:r>
            <a:r>
              <a:rPr lang="hu-HU" dirty="0"/>
              <a:t> a hatáskörre, illetékességre, szervezeti felépítésre, szakmai tevékenységre, annak eredményességére is kiterjedő értékelésére, a birtokolt adatfajtákra és a működést szabályozó jogszabályokra, valamint a gazdálkodásra, a megkötött szerződésekre vonatkozó adat;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2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1989" y="2419208"/>
            <a:ext cx="8596668" cy="3880773"/>
          </a:xfrm>
        </p:spPr>
        <p:txBody>
          <a:bodyPr>
            <a:normAutofit/>
          </a:bodyPr>
          <a:lstStyle/>
          <a:p>
            <a:pPr algn="just"/>
            <a:endParaRPr lang="hu-HU" dirty="0" smtClean="0">
              <a:solidFill>
                <a:schemeClr val="tx1"/>
              </a:solidFill>
            </a:endParaRPr>
          </a:p>
          <a:p>
            <a:pPr algn="just"/>
            <a:r>
              <a:rPr lang="hu-HU" b="1" i="1" u="sng" dirty="0"/>
              <a:t>közérdekből nyilvános adat: </a:t>
            </a:r>
            <a:r>
              <a:rPr lang="hu-HU" dirty="0"/>
              <a:t>a közérdekű adat fogalma alá nem tartozó minden olyan adat, amelynek nyilvánosságra hozatalát, megismerhetőségét vagy hozzáférhetővé tételét törvény közérdekből elrendeli;</a:t>
            </a:r>
          </a:p>
          <a:p>
            <a:pPr algn="just"/>
            <a:endParaRPr lang="hu-HU" dirty="0" smtClean="0">
              <a:solidFill>
                <a:schemeClr val="tx1"/>
              </a:solidFill>
            </a:endParaRPr>
          </a:p>
          <a:p>
            <a:pPr algn="just"/>
            <a:r>
              <a:rPr lang="hu-HU" dirty="0" err="1" smtClean="0">
                <a:solidFill>
                  <a:schemeClr val="tx1"/>
                </a:solidFill>
              </a:rPr>
              <a:t>Infotv</a:t>
            </a:r>
            <a:r>
              <a:rPr lang="hu-HU" dirty="0" smtClean="0">
                <a:solidFill>
                  <a:schemeClr val="tx1"/>
                </a:solidFill>
              </a:rPr>
              <a:t>. 26. § (2)</a:t>
            </a:r>
            <a:r>
              <a:rPr lang="hu-HU" dirty="0">
                <a:solidFill>
                  <a:schemeClr val="tx1"/>
                </a:solidFill>
              </a:rPr>
              <a:t> Közérdekből nyilvános adat a közfeladatot ellátó szerv feladat- és hatáskörében eljáró személy </a:t>
            </a:r>
            <a:r>
              <a:rPr lang="hu-HU" b="1" dirty="0">
                <a:solidFill>
                  <a:schemeClr val="tx1"/>
                </a:solidFill>
              </a:rPr>
              <a:t>neve, feladatköre, munkaköre, vezetői megbízása, a közfeladat ellátásával összefüggő </a:t>
            </a:r>
            <a:r>
              <a:rPr lang="hu-HU" b="1" u="sng" dirty="0">
                <a:solidFill>
                  <a:schemeClr val="tx1"/>
                </a:solidFill>
              </a:rPr>
              <a:t>egyéb személyes adata</a:t>
            </a:r>
            <a:r>
              <a:rPr lang="hu-HU" dirty="0">
                <a:solidFill>
                  <a:schemeClr val="tx1"/>
                </a:solidFill>
              </a:rPr>
              <a:t>, valamint azok a személyes adatai, amelyek megismerhetőségét törvény előírja. </a:t>
            </a:r>
          </a:p>
        </p:txBody>
      </p:sp>
    </p:spTree>
    <p:extLst>
      <p:ext uri="{BB962C8B-B14F-4D97-AF65-F5344CB8AC3E}">
        <p14:creationId xmlns:p14="http://schemas.microsoft.com/office/powerpoint/2010/main" val="23407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960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b="1" dirty="0" smtClean="0"/>
              <a:t/>
            </a:r>
            <a:br>
              <a:rPr lang="hu-HU" sz="4400" b="1" dirty="0" smtClean="0"/>
            </a:br>
            <a:r>
              <a:rPr lang="hu-HU" sz="4400" b="1" dirty="0" smtClean="0"/>
              <a:t>A </a:t>
            </a:r>
            <a:r>
              <a:rPr lang="hu-HU" sz="4400" b="1" dirty="0"/>
              <a:t>közérdekű adat </a:t>
            </a:r>
            <a:r>
              <a:rPr lang="hu-HU" sz="4400" b="1" dirty="0" smtClean="0"/>
              <a:t>megismerése</a:t>
            </a:r>
            <a:br>
              <a:rPr lang="hu-HU" sz="4400" b="1" dirty="0" smtClean="0"/>
            </a:br>
            <a:r>
              <a:rPr lang="hu-HU" sz="4400" b="1" dirty="0" smtClean="0"/>
              <a:t> </a:t>
            </a:r>
            <a:r>
              <a:rPr lang="hu-HU" sz="4400" b="1" dirty="0"/>
              <a:t>iránti igény</a:t>
            </a:r>
            <a:br>
              <a:rPr lang="hu-HU" sz="4400" b="1" dirty="0"/>
            </a:br>
            <a:endParaRPr lang="hu-HU" sz="44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b="0" i="0" dirty="0" smtClean="0">
              <a:solidFill>
                <a:srgbClr val="474747"/>
              </a:solidFill>
              <a:effectLst/>
              <a:latin typeface="Fira Sans"/>
            </a:endParaRPr>
          </a:p>
          <a:p>
            <a:pPr marL="0" indent="0">
              <a:buNone/>
            </a:pPr>
            <a:endParaRPr lang="hu-HU" dirty="0">
              <a:solidFill>
                <a:srgbClr val="474747"/>
              </a:solidFill>
              <a:latin typeface="Fira Sans"/>
            </a:endParaRPr>
          </a:p>
          <a:p>
            <a:pPr marL="0" indent="0">
              <a:buNone/>
            </a:pPr>
            <a:endParaRPr lang="hu-HU" b="0" i="0" dirty="0" smtClean="0">
              <a:effectLst/>
              <a:latin typeface="Fira Sans"/>
            </a:endParaRPr>
          </a:p>
          <a:p>
            <a:pPr marL="0" indent="0">
              <a:buNone/>
            </a:pPr>
            <a:r>
              <a:rPr lang="hu-HU" sz="2800" b="0" i="0" dirty="0" err="1" smtClean="0">
                <a:solidFill>
                  <a:schemeClr val="tx1"/>
                </a:solidFill>
                <a:effectLst/>
                <a:latin typeface="Fira Sans"/>
              </a:rPr>
              <a:t>Infotv</a:t>
            </a:r>
            <a:r>
              <a:rPr lang="hu-HU" sz="2800" b="0" i="0" dirty="0" smtClean="0">
                <a:solidFill>
                  <a:schemeClr val="tx1"/>
                </a:solidFill>
                <a:effectLst/>
                <a:latin typeface="Fira Sans"/>
              </a:rPr>
              <a:t>. 30.§ (6) A közfeladatot ellátó szervnek a közérdekű adatok megismerésére irányuló igények teljesítésének rendjét rögzítő szabályzatot kell készítenie.</a:t>
            </a:r>
            <a:endParaRPr lang="hu-HU" sz="2800" dirty="0" smtClean="0">
              <a:solidFill>
                <a:schemeClr val="tx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24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503695" y="1043710"/>
            <a:ext cx="8609308" cy="49773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800" dirty="0" err="1" smtClean="0">
                <a:solidFill>
                  <a:schemeClr val="tx1"/>
                </a:solidFill>
              </a:rPr>
              <a:t>Infotv</a:t>
            </a:r>
            <a:r>
              <a:rPr lang="hu-HU" sz="2800" dirty="0" smtClean="0">
                <a:solidFill>
                  <a:schemeClr val="tx1"/>
                </a:solidFill>
              </a:rPr>
              <a:t>. 30.§ (3</a:t>
            </a:r>
            <a:r>
              <a:rPr lang="hu-HU" sz="2800" dirty="0">
                <a:solidFill>
                  <a:schemeClr val="tx1"/>
                </a:solidFill>
              </a:rPr>
              <a:t>)</a:t>
            </a:r>
            <a:r>
              <a:rPr lang="hu-HU" sz="2800" b="1" baseline="30000" dirty="0">
                <a:solidFill>
                  <a:schemeClr val="tx1"/>
                </a:solidFill>
              </a:rPr>
              <a:t> </a:t>
            </a:r>
            <a:r>
              <a:rPr lang="hu-HU" sz="2800" dirty="0" smtClean="0">
                <a:solidFill>
                  <a:schemeClr val="tx1"/>
                </a:solidFill>
              </a:rPr>
              <a:t>Az </a:t>
            </a:r>
            <a:r>
              <a:rPr lang="hu-HU" sz="2800" dirty="0">
                <a:solidFill>
                  <a:schemeClr val="tx1"/>
                </a:solidFill>
              </a:rPr>
              <a:t>igény teljesítésének </a:t>
            </a:r>
            <a:r>
              <a:rPr lang="hu-HU" sz="2800" b="1" dirty="0">
                <a:solidFill>
                  <a:schemeClr val="tx1"/>
                </a:solidFill>
              </a:rPr>
              <a:t>megtagadásáról</a:t>
            </a:r>
            <a:r>
              <a:rPr lang="hu-HU" sz="2800" dirty="0">
                <a:solidFill>
                  <a:schemeClr val="tx1"/>
                </a:solidFill>
              </a:rPr>
              <a:t>, annak </a:t>
            </a:r>
            <a:r>
              <a:rPr lang="hu-HU" sz="2800" b="1" dirty="0">
                <a:solidFill>
                  <a:schemeClr val="tx1"/>
                </a:solidFill>
              </a:rPr>
              <a:t>indokaival</a:t>
            </a:r>
            <a:r>
              <a:rPr lang="hu-HU" sz="2800" dirty="0">
                <a:solidFill>
                  <a:schemeClr val="tx1"/>
                </a:solidFill>
              </a:rPr>
              <a:t>, valamint az igénylőt e törvény alapján megillető </a:t>
            </a:r>
            <a:r>
              <a:rPr lang="hu-HU" sz="2800" b="1" dirty="0">
                <a:solidFill>
                  <a:schemeClr val="tx1"/>
                </a:solidFill>
              </a:rPr>
              <a:t>jogorvoslati</a:t>
            </a:r>
            <a:r>
              <a:rPr lang="hu-HU" sz="2800" dirty="0">
                <a:solidFill>
                  <a:schemeClr val="tx1"/>
                </a:solidFill>
              </a:rPr>
              <a:t> lehetőségekről való tájékoztatással együtt, az igény beérkezését követő </a:t>
            </a:r>
            <a:r>
              <a:rPr lang="hu-HU" sz="2800" b="1" dirty="0">
                <a:solidFill>
                  <a:schemeClr val="tx1"/>
                </a:solidFill>
              </a:rPr>
              <a:t>15 napon </a:t>
            </a:r>
            <a:r>
              <a:rPr lang="hu-HU" sz="2800" dirty="0">
                <a:solidFill>
                  <a:schemeClr val="tx1"/>
                </a:solidFill>
              </a:rPr>
              <a:t>belül írásban vagy - ha az igényben elektronikus levelezési címét közölte - elektronikus levélben értesíteni kell az igénylőt. Az </a:t>
            </a:r>
            <a:r>
              <a:rPr lang="hu-HU" sz="2800" b="1" dirty="0">
                <a:solidFill>
                  <a:schemeClr val="tx1"/>
                </a:solidFill>
              </a:rPr>
              <a:t>elutasított kérelmekről</a:t>
            </a:r>
            <a:r>
              <a:rPr lang="hu-HU" sz="2800" dirty="0">
                <a:solidFill>
                  <a:schemeClr val="tx1"/>
                </a:solidFill>
              </a:rPr>
              <a:t>, valamint az elutasítások indokairól az adatkezelő </a:t>
            </a:r>
            <a:r>
              <a:rPr lang="hu-HU" sz="2800" b="1" dirty="0">
                <a:solidFill>
                  <a:schemeClr val="tx1"/>
                </a:solidFill>
              </a:rPr>
              <a:t>nyilvántartást</a:t>
            </a:r>
            <a:r>
              <a:rPr lang="hu-HU" sz="2800" dirty="0">
                <a:solidFill>
                  <a:schemeClr val="tx1"/>
                </a:solidFill>
              </a:rPr>
              <a:t> vezet, és az abban foglaltakról minden évben </a:t>
            </a:r>
            <a:r>
              <a:rPr lang="hu-HU" sz="2800" b="1" dirty="0">
                <a:solidFill>
                  <a:schemeClr val="tx1"/>
                </a:solidFill>
              </a:rPr>
              <a:t>január 31-éig </a:t>
            </a:r>
            <a:r>
              <a:rPr lang="hu-HU" sz="2800" dirty="0">
                <a:solidFill>
                  <a:schemeClr val="tx1"/>
                </a:solidFill>
              </a:rPr>
              <a:t>tájékoztatja a Hatóságot.</a:t>
            </a:r>
          </a:p>
        </p:txBody>
      </p:sp>
    </p:spTree>
    <p:extLst>
      <p:ext uri="{BB962C8B-B14F-4D97-AF65-F5344CB8AC3E}">
        <p14:creationId xmlns:p14="http://schemas.microsoft.com/office/powerpoint/2010/main" val="25027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hlinkClick r:id="rId2"/>
              </a:rPr>
              <a:t>https://naih.hu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588656"/>
            <a:ext cx="10134600" cy="37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Jogszabályok:</a:t>
            </a:r>
            <a:br>
              <a:rPr lang="hu-HU" b="1" dirty="0" smtClean="0"/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sz="2400" dirty="0" smtClean="0"/>
              <a:t>2011</a:t>
            </a:r>
            <a:r>
              <a:rPr lang="hu-HU" sz="2400" dirty="0"/>
              <a:t>. évi CXII. törvény az információs önrendelkezési jogról és az információszabadságról</a:t>
            </a:r>
          </a:p>
          <a:p>
            <a:pPr lvl="0"/>
            <a:r>
              <a:rPr lang="hu-HU" sz="2400" dirty="0"/>
              <a:t>AZ EURÓPAI PARLAMENT ÉS A TANÁCS 2016. április 27-i (EU) 2016/679 RENDELETE a természetes személyeknek a személyes adatok kezelése tekintetében történő védelméről és az ilyen adatok szabad áramlásáról, valamint a 95/46/EK irányelv hatályon kívül helyezéséről (általános adatvédelmi rendelet)</a:t>
            </a:r>
            <a:endParaRPr lang="hu-HU" sz="2400" b="1" dirty="0"/>
          </a:p>
          <a:p>
            <a:pPr lvl="0"/>
            <a:r>
              <a:rPr lang="hu-HU" sz="2400" dirty="0"/>
              <a:t>499/2022. (XII. 8.) Korm. rendelet a Központi Információs Közadat-nyilvántartás részletszabályairól</a:t>
            </a:r>
            <a:endParaRPr lang="hu-HU" sz="24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00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>
          <a:xfrm>
            <a:off x="951345" y="1302327"/>
            <a:ext cx="8312728" cy="42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58473" y="923636"/>
            <a:ext cx="6613235" cy="47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b="1" dirty="0" smtClean="0"/>
              <a:t>Közzététel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400" b="1" i="1" dirty="0">
                <a:solidFill>
                  <a:schemeClr val="tx1"/>
                </a:solidFill>
              </a:rPr>
              <a:t>IV. FEJEZET</a:t>
            </a:r>
          </a:p>
          <a:p>
            <a:pPr marL="0" indent="0" algn="ctr">
              <a:buNone/>
            </a:pPr>
            <a:r>
              <a:rPr lang="hu-HU" sz="2400" b="1" i="1" dirty="0">
                <a:solidFill>
                  <a:schemeClr val="tx1"/>
                </a:solidFill>
              </a:rPr>
              <a:t>A KÖZÉRDEKŰ ADATOK </a:t>
            </a:r>
            <a:r>
              <a:rPr lang="hu-HU" sz="2400" b="1" i="1" dirty="0" smtClean="0">
                <a:solidFill>
                  <a:schemeClr val="tx1"/>
                </a:solidFill>
              </a:rPr>
              <a:t>KÖZZÉTÉTELE</a:t>
            </a:r>
          </a:p>
          <a:p>
            <a:pPr marL="0" indent="0" algn="ctr">
              <a:buNone/>
            </a:pPr>
            <a:endParaRPr lang="hu-HU" sz="2400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u-HU" sz="2400" b="1" dirty="0">
                <a:solidFill>
                  <a:schemeClr val="tx1"/>
                </a:solidFill>
              </a:rPr>
              <a:t>23. Az elektronikus közzététel kötelezettsége</a:t>
            </a:r>
          </a:p>
          <a:p>
            <a:pPr marL="0" indent="0" algn="ctr">
              <a:buNone/>
            </a:pPr>
            <a:endParaRPr lang="hu-HU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tx1"/>
                </a:solidFill>
              </a:rPr>
              <a:t>35. § (3</a:t>
            </a:r>
            <a:r>
              <a:rPr lang="hu-HU" sz="2400" dirty="0">
                <a:solidFill>
                  <a:schemeClr val="tx1"/>
                </a:solidFill>
              </a:rPr>
              <a:t>) Az adatfelelős az (1) bekezdés szerinti, az adatközlő a (2) bekezdés szerinti kötelezettség teljesítésének részletes szabályait belső szabályzatban állapítja meg.</a:t>
            </a:r>
          </a:p>
        </p:txBody>
      </p:sp>
    </p:spTree>
    <p:extLst>
      <p:ext uri="{BB962C8B-B14F-4D97-AF65-F5344CB8AC3E}">
        <p14:creationId xmlns:p14="http://schemas.microsoft.com/office/powerpoint/2010/main" val="2414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dirty="0" smtClean="0"/>
              <a:t>Közzétételi listák</a:t>
            </a:r>
            <a:endParaRPr lang="hu-HU" sz="44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77334" y="216982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err="1" smtClean="0">
                <a:solidFill>
                  <a:schemeClr val="tx1"/>
                </a:solidFill>
              </a:rPr>
              <a:t>Infotv</a:t>
            </a:r>
            <a:r>
              <a:rPr lang="hu-HU" sz="2800" dirty="0" smtClean="0">
                <a:solidFill>
                  <a:schemeClr val="tx1"/>
                </a:solidFill>
              </a:rPr>
              <a:t>. 37. §</a:t>
            </a:r>
          </a:p>
          <a:p>
            <a:endParaRPr lang="hu-HU" sz="2800" dirty="0">
              <a:solidFill>
                <a:schemeClr val="tx1"/>
              </a:solidFill>
            </a:endParaRPr>
          </a:p>
          <a:p>
            <a:r>
              <a:rPr lang="hu-HU" sz="2800" dirty="0" smtClean="0">
                <a:solidFill>
                  <a:schemeClr val="tx1"/>
                </a:solidFill>
              </a:rPr>
              <a:t>általános közzétételi lista </a:t>
            </a:r>
          </a:p>
          <a:p>
            <a:r>
              <a:rPr lang="hu-HU" sz="2800" dirty="0">
                <a:solidFill>
                  <a:schemeClr val="tx1"/>
                </a:solidFill>
              </a:rPr>
              <a:t>különös közzétételi </a:t>
            </a:r>
            <a:r>
              <a:rPr lang="hu-HU" sz="2800" dirty="0" smtClean="0">
                <a:solidFill>
                  <a:schemeClr val="tx1"/>
                </a:solidFill>
              </a:rPr>
              <a:t>lista</a:t>
            </a:r>
          </a:p>
          <a:p>
            <a:r>
              <a:rPr lang="hu-HU" sz="2800" dirty="0">
                <a:solidFill>
                  <a:schemeClr val="tx1"/>
                </a:solidFill>
              </a:rPr>
              <a:t>egyedi közzétételi lista</a:t>
            </a:r>
          </a:p>
        </p:txBody>
      </p:sp>
    </p:spTree>
    <p:extLst>
      <p:ext uri="{BB962C8B-B14F-4D97-AF65-F5344CB8AC3E}">
        <p14:creationId xmlns:p14="http://schemas.microsoft.com/office/powerpoint/2010/main" val="10028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8313" y="-738188"/>
            <a:ext cx="15668625" cy="833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56" y="1071563"/>
            <a:ext cx="10779181" cy="33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70" y="1638300"/>
            <a:ext cx="11050624" cy="257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9620250" cy="37433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b="1" dirty="0" smtClean="0"/>
              <a:t>„</a:t>
            </a:r>
            <a:r>
              <a:rPr lang="hu-HU" sz="2800" b="1" dirty="0">
                <a:solidFill>
                  <a:schemeClr val="tx1"/>
                </a:solidFill>
              </a:rPr>
              <a:t>Az információszabadság hazai gyakorlatának feltérképezése és hatékonyságának növelése” </a:t>
            </a:r>
            <a:r>
              <a:rPr lang="hu-HU" sz="2800" dirty="0">
                <a:solidFill>
                  <a:schemeClr val="tx1"/>
                </a:solidFill>
              </a:rPr>
              <a:t>című kiemelt uniós támogatású projekt</a:t>
            </a:r>
          </a:p>
          <a:p>
            <a:pPr marL="0" indent="0">
              <a:buNone/>
            </a:pPr>
            <a:endParaRPr lang="hu-HU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u-HU" sz="2800" dirty="0" smtClean="0">
                <a:solidFill>
                  <a:schemeClr val="tx1"/>
                </a:solidFill>
              </a:rPr>
              <a:t>A projekt keretében </a:t>
            </a:r>
            <a:r>
              <a:rPr lang="hu-HU" sz="2800" dirty="0">
                <a:solidFill>
                  <a:schemeClr val="tx1"/>
                </a:solidFill>
              </a:rPr>
              <a:t>megvalósuló önkormányzati indexálás </a:t>
            </a:r>
            <a:r>
              <a:rPr lang="hu-HU" sz="2800" dirty="0" smtClean="0">
                <a:solidFill>
                  <a:schemeClr val="tx1"/>
                </a:solidFill>
              </a:rPr>
              <a:t>eredményei</a:t>
            </a:r>
          </a:p>
          <a:p>
            <a:pPr marL="0" indent="0">
              <a:buNone/>
            </a:pP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81586"/>
            <a:ext cx="8114145" cy="637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785812"/>
            <a:ext cx="91059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Témáink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662545"/>
            <a:ext cx="8596668" cy="4378817"/>
          </a:xfrm>
        </p:spPr>
        <p:txBody>
          <a:bodyPr>
            <a:normAutofit lnSpcReduction="10000"/>
          </a:bodyPr>
          <a:lstStyle/>
          <a:p>
            <a:pPr lvl="0"/>
            <a:r>
              <a:rPr lang="hu-HU" dirty="0">
                <a:solidFill>
                  <a:schemeClr val="tx1"/>
                </a:solidFill>
              </a:rPr>
              <a:t>adatvédelmi tisztviselő </a:t>
            </a:r>
            <a:r>
              <a:rPr lang="hu-HU" dirty="0" smtClean="0">
                <a:solidFill>
                  <a:schemeClr val="tx1"/>
                </a:solidFill>
              </a:rPr>
              <a:t>kijelölése</a:t>
            </a:r>
            <a:endParaRPr lang="hu-HU" b="1" dirty="0">
              <a:solidFill>
                <a:schemeClr val="tx1"/>
              </a:solidFill>
            </a:endParaRPr>
          </a:p>
          <a:p>
            <a:pPr lvl="0"/>
            <a:r>
              <a:rPr lang="hu-HU" dirty="0" smtClean="0">
                <a:solidFill>
                  <a:schemeClr val="tx1"/>
                </a:solidFill>
              </a:rPr>
              <a:t>adatkezelési </a:t>
            </a:r>
            <a:r>
              <a:rPr lang="hu-HU" dirty="0">
                <a:solidFill>
                  <a:schemeClr val="tx1"/>
                </a:solidFill>
              </a:rPr>
              <a:t>nyilvántartás elkészítése</a:t>
            </a:r>
          </a:p>
          <a:p>
            <a:pPr lvl="0"/>
            <a:r>
              <a:rPr lang="hu-HU" dirty="0">
                <a:solidFill>
                  <a:schemeClr val="tx1"/>
                </a:solidFill>
              </a:rPr>
              <a:t>adatvédelmi és adatbiztonsági szabályzat készítése 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adatvédelmi incidensek kezelése </a:t>
            </a:r>
          </a:p>
          <a:p>
            <a:pPr lvl="0"/>
            <a:r>
              <a:rPr lang="hu-HU" dirty="0" smtClean="0">
                <a:solidFill>
                  <a:schemeClr val="tx1"/>
                </a:solidFill>
              </a:rPr>
              <a:t>közérdekű </a:t>
            </a:r>
            <a:r>
              <a:rPr lang="hu-HU" dirty="0">
                <a:solidFill>
                  <a:schemeClr val="tx1"/>
                </a:solidFill>
              </a:rPr>
              <a:t>adatok megismerésére irányuló igények teljesítésének rendjét rögzítő </a:t>
            </a:r>
            <a:r>
              <a:rPr lang="hu-HU" dirty="0" smtClean="0">
                <a:solidFill>
                  <a:schemeClr val="tx1"/>
                </a:solidFill>
              </a:rPr>
              <a:t>szabályzat</a:t>
            </a:r>
          </a:p>
          <a:p>
            <a:r>
              <a:rPr lang="hu-HU" dirty="0">
                <a:solidFill>
                  <a:schemeClr val="tx1"/>
                </a:solidFill>
              </a:rPr>
              <a:t>szabályzatkészítés a közzétételi kötelezettség teljesítésénék részletes </a:t>
            </a:r>
            <a:r>
              <a:rPr lang="hu-HU" dirty="0" smtClean="0">
                <a:solidFill>
                  <a:schemeClr val="tx1"/>
                </a:solidFill>
              </a:rPr>
              <a:t>szabályairól</a:t>
            </a:r>
            <a:endParaRPr lang="hu-HU" dirty="0">
              <a:solidFill>
                <a:schemeClr val="tx1"/>
              </a:solidFill>
            </a:endParaRPr>
          </a:p>
          <a:p>
            <a:pPr lvl="0"/>
            <a:r>
              <a:rPr lang="hu-HU" dirty="0">
                <a:solidFill>
                  <a:schemeClr val="tx1"/>
                </a:solidFill>
              </a:rPr>
              <a:t>közérdekű adatok </a:t>
            </a:r>
            <a:r>
              <a:rPr lang="hu-HU" dirty="0" smtClean="0">
                <a:solidFill>
                  <a:schemeClr val="tx1"/>
                </a:solidFill>
              </a:rPr>
              <a:t>megismerése</a:t>
            </a:r>
            <a:endParaRPr lang="hu-HU" dirty="0">
              <a:solidFill>
                <a:schemeClr val="tx1"/>
              </a:solidFill>
            </a:endParaRPr>
          </a:p>
          <a:p>
            <a:pPr lvl="0"/>
            <a:r>
              <a:rPr lang="hu-HU" dirty="0">
                <a:solidFill>
                  <a:schemeClr val="tx1"/>
                </a:solidFill>
              </a:rPr>
              <a:t>elektronikus közzététel</a:t>
            </a:r>
          </a:p>
          <a:p>
            <a:pPr lvl="0"/>
            <a:r>
              <a:rPr lang="hu-HU" dirty="0">
                <a:solidFill>
                  <a:schemeClr val="tx1"/>
                </a:solidFill>
              </a:rPr>
              <a:t>adatvédelmi hatósági eljárás</a:t>
            </a:r>
          </a:p>
          <a:p>
            <a:pPr lvl="0"/>
            <a:r>
              <a:rPr lang="hu-HU" dirty="0">
                <a:solidFill>
                  <a:schemeClr val="tx1"/>
                </a:solidFill>
              </a:rPr>
              <a:t>átláthatósági hatósági eljárás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58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000" b="1" dirty="0"/>
              <a:t>A Központi Információs Közadat-nyilvántartás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chemeClr val="tx1"/>
                </a:solidFill>
              </a:rPr>
              <a:t>Központi </a:t>
            </a:r>
            <a:r>
              <a:rPr lang="hu-HU" sz="2400" dirty="0">
                <a:solidFill>
                  <a:schemeClr val="tx1"/>
                </a:solidFill>
              </a:rPr>
              <a:t>Információs Közadat-nyilvántartásba történő adatszolgáltatási </a:t>
            </a:r>
            <a:r>
              <a:rPr lang="hu-HU" sz="2400" dirty="0" smtClean="0">
                <a:solidFill>
                  <a:schemeClr val="tx1"/>
                </a:solidFill>
              </a:rPr>
              <a:t>kötelezettség, </a:t>
            </a:r>
            <a:r>
              <a:rPr lang="hu-HU" sz="2400" dirty="0">
                <a:solidFill>
                  <a:schemeClr val="tx1"/>
                </a:solidFill>
              </a:rPr>
              <a:t>amely a hazai vagy európai uniós forrásból megvalósuló, ötmillió forintot meghaladó költségvetési támogatásokra, szerződésekre, különböző típusú vagyonhasznosításokra és nem alapfeladat ellátására fordított kifizetésekre terjed ki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hu-HU" sz="2400" dirty="0">
                <a:solidFill>
                  <a:schemeClr val="tx1"/>
                </a:solidFill>
              </a:rPr>
              <a:t>a költségvetési szervek </a:t>
            </a:r>
            <a:r>
              <a:rPr lang="hu-HU" sz="2400" dirty="0" smtClean="0">
                <a:solidFill>
                  <a:schemeClr val="tx1"/>
                </a:solidFill>
              </a:rPr>
              <a:t>a </a:t>
            </a:r>
            <a:r>
              <a:rPr lang="hu-HU" sz="2400" dirty="0">
                <a:solidFill>
                  <a:schemeClr val="tx1"/>
                </a:solidFill>
              </a:rPr>
              <a:t>felületen közzétételre </a:t>
            </a:r>
            <a:r>
              <a:rPr lang="hu-HU" sz="2400" dirty="0" smtClean="0">
                <a:solidFill>
                  <a:schemeClr val="tx1"/>
                </a:solidFill>
              </a:rPr>
              <a:t>kötelezettek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2023. február 28-tól</a:t>
            </a:r>
            <a:endParaRPr lang="hu-HU" sz="2400" dirty="0">
              <a:solidFill>
                <a:schemeClr val="tx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20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42787"/>
            <a:ext cx="8239615" cy="44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32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hlinkClick r:id="rId2"/>
              </a:rPr>
              <a:t>NAVÜ (navu.hu)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2895" y="2160588"/>
            <a:ext cx="724624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>
                <a:hlinkClick r:id="rId2"/>
              </a:rPr>
              <a:t>KIF - Központi Információs Felület (gov.hu)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0674" y="2160588"/>
            <a:ext cx="729069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27927" y="812800"/>
            <a:ext cx="7213599" cy="447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730" y="927735"/>
            <a:ext cx="88925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79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429789" y="5303520"/>
            <a:ext cx="7844212" cy="63818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242" b="1024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1296785" y="5586152"/>
            <a:ext cx="7977216" cy="455209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2258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/>
              <a:t>Átláthatósági hatósági eljárás</a:t>
            </a:r>
            <a:br>
              <a:rPr lang="hu-HU" b="1" dirty="0"/>
            </a:b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677334" y="1856509"/>
            <a:ext cx="8596668" cy="4184853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err="1" smtClean="0">
                <a:solidFill>
                  <a:schemeClr val="tx1"/>
                </a:solidFill>
              </a:rPr>
              <a:t>Infotv</a:t>
            </a:r>
            <a:r>
              <a:rPr lang="hu-HU" sz="24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hu-H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400" b="1" dirty="0">
                <a:solidFill>
                  <a:schemeClr val="tx1"/>
                </a:solidFill>
              </a:rPr>
              <a:t>63/A. </a:t>
            </a:r>
            <a:r>
              <a:rPr lang="hu-HU" sz="2400" b="1" dirty="0" smtClean="0">
                <a:solidFill>
                  <a:schemeClr val="tx1"/>
                </a:solidFill>
              </a:rPr>
              <a:t>§</a:t>
            </a:r>
            <a:r>
              <a:rPr lang="hu-HU" sz="2400" b="1" dirty="0">
                <a:solidFill>
                  <a:schemeClr val="tx1"/>
                </a:solidFill>
              </a:rPr>
              <a:t> </a:t>
            </a:r>
            <a:r>
              <a:rPr lang="hu-HU" sz="2400" dirty="0">
                <a:solidFill>
                  <a:schemeClr val="tx1"/>
                </a:solidFill>
              </a:rPr>
              <a:t>(1) A 24/B. alcím szerinti közzétételi kötelezettség teljesítése érdekében a Hatóság bejelentés alapján átláthatósági hatósági eljárást indít és hivatalból átláthatósági hatósági eljárást indíthat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hu-H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A bírság mértéke </a:t>
            </a:r>
            <a:r>
              <a:rPr lang="hu-HU" sz="2400" b="1" dirty="0">
                <a:solidFill>
                  <a:schemeClr val="tx1"/>
                </a:solidFill>
              </a:rPr>
              <a:t>százezertől ötvenmillió forintig </a:t>
            </a:r>
            <a:r>
              <a:rPr lang="hu-HU" sz="2400" dirty="0">
                <a:solidFill>
                  <a:schemeClr val="tx1"/>
                </a:solidFill>
              </a:rPr>
              <a:t>terjedhet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26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/>
              <a:t>Adatvédelmi hatósági eljárás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err="1" smtClean="0">
                <a:solidFill>
                  <a:schemeClr val="tx1"/>
                </a:solidFill>
              </a:rPr>
              <a:t>Infotv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hu-H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400" b="1" dirty="0" smtClean="0">
                <a:solidFill>
                  <a:schemeClr val="tx1"/>
                </a:solidFill>
              </a:rPr>
              <a:t>60</a:t>
            </a:r>
            <a:r>
              <a:rPr lang="hu-HU" sz="2400" b="1" dirty="0">
                <a:solidFill>
                  <a:schemeClr val="tx1"/>
                </a:solidFill>
              </a:rPr>
              <a:t>. §</a:t>
            </a:r>
            <a:r>
              <a:rPr lang="hu-HU" sz="2400" b="1" baseline="30000" dirty="0">
                <a:solidFill>
                  <a:schemeClr val="tx1"/>
                </a:solidFill>
              </a:rPr>
              <a:t> </a:t>
            </a:r>
            <a:r>
              <a:rPr lang="hu-HU" sz="2400" dirty="0" smtClean="0">
                <a:solidFill>
                  <a:schemeClr val="tx1"/>
                </a:solidFill>
              </a:rPr>
              <a:t>(</a:t>
            </a:r>
            <a:r>
              <a:rPr lang="hu-HU" sz="2400" dirty="0">
                <a:solidFill>
                  <a:schemeClr val="tx1"/>
                </a:solidFill>
              </a:rPr>
              <a:t>1) A személyes adatok védelméhez való jog érvényesülése érdekében a Hatóság az érintett erre irányuló kérelmére adatvédelmi hatósági eljárást indít és hivatalból adatvédelmi hatósági eljárást indíthat.</a:t>
            </a:r>
          </a:p>
          <a:p>
            <a:endParaRPr lang="hu-H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tx1"/>
                </a:solidFill>
              </a:rPr>
              <a:t>A </a:t>
            </a:r>
            <a:r>
              <a:rPr lang="hu-HU" sz="2400" dirty="0">
                <a:solidFill>
                  <a:schemeClr val="tx1"/>
                </a:solidFill>
              </a:rPr>
              <a:t>bírság mértéke </a:t>
            </a:r>
            <a:r>
              <a:rPr lang="hu-HU" sz="2400" b="1" dirty="0">
                <a:solidFill>
                  <a:schemeClr val="tx1"/>
                </a:solidFill>
              </a:rPr>
              <a:t>százezertől húszmillió forintig </a:t>
            </a:r>
            <a:r>
              <a:rPr lang="hu-HU" sz="2400" dirty="0">
                <a:solidFill>
                  <a:schemeClr val="tx1"/>
                </a:solidFill>
              </a:rPr>
              <a:t>terjedhet</a:t>
            </a:r>
          </a:p>
        </p:txBody>
      </p:sp>
    </p:spTree>
    <p:extLst>
      <p:ext uri="{BB962C8B-B14F-4D97-AF65-F5344CB8AC3E}">
        <p14:creationId xmlns:p14="http://schemas.microsoft.com/office/powerpoint/2010/main" val="247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2160588"/>
            <a:ext cx="8596313" cy="3881437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4000" dirty="0" smtClean="0"/>
              <a:t>KÖSZÖNÖM A </a:t>
            </a:r>
            <a:r>
              <a:rPr lang="hu-HU" sz="4000" smtClean="0"/>
              <a:t>FIGYELMET!</a:t>
            </a:r>
          </a:p>
          <a:p>
            <a:pPr marL="0" indent="0" algn="ctr">
              <a:buNone/>
            </a:pP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9558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hlinkClick r:id="rId2"/>
              </a:rPr>
              <a:t>https</a:t>
            </a:r>
            <a:r>
              <a:rPr lang="hu-HU" dirty="0" smtClean="0">
                <a:hlinkClick r:id="rId2"/>
              </a:rPr>
              <a:t>://naih.hu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12" name="Tartalom helye 11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863" y="3644724"/>
            <a:ext cx="4183062" cy="913165"/>
          </a:xfrm>
          <a:prstGeom prst="rect">
            <a:avLst/>
          </a:prstGeom>
        </p:spPr>
      </p:pic>
      <p:pic>
        <p:nvPicPr>
          <p:cNvPr id="13" name="Tartalom helye 12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52945" y="1943607"/>
            <a:ext cx="3711856" cy="33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hlinkClick r:id="rId2"/>
              </a:rPr>
              <a:t>https://naih.hu</a:t>
            </a:r>
            <a:r>
              <a:rPr lang="hu-HU" dirty="0" smtClean="0"/>
              <a:t>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Kötelező feltöltés a bejelentéskor: az </a:t>
            </a:r>
            <a:r>
              <a:rPr lang="hu-HU" sz="2400" dirty="0">
                <a:solidFill>
                  <a:schemeClr val="tx1"/>
                </a:solidFill>
              </a:rPr>
              <a:t>az internetes honlap/weboldal címe, amelyen az </a:t>
            </a:r>
            <a:r>
              <a:rPr lang="hu-HU" sz="2400" dirty="0" smtClean="0">
                <a:solidFill>
                  <a:schemeClr val="tx1"/>
                </a:solidFill>
              </a:rPr>
              <a:t>adatkezelő </a:t>
            </a:r>
            <a:r>
              <a:rPr lang="hu-HU" sz="2400" dirty="0">
                <a:solidFill>
                  <a:schemeClr val="tx1"/>
                </a:solidFill>
              </a:rPr>
              <a:t>közzétette az adatvédelmi tisztviselő elérhetőségeit. </a:t>
            </a:r>
            <a:endParaRPr lang="hu-HU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hu-HU" sz="2400" dirty="0" smtClean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Kitöltési </a:t>
            </a:r>
            <a:r>
              <a:rPr lang="hu-HU" sz="2400" dirty="0">
                <a:solidFill>
                  <a:schemeClr val="tx1"/>
                </a:solidFill>
              </a:rPr>
              <a:t>útmutató az adatvédelmi tisztviselő bejelentő rendszerhez </a:t>
            </a:r>
            <a:r>
              <a:rPr lang="hu-HU" sz="2400" dirty="0" smtClean="0">
                <a:solidFill>
                  <a:schemeClr val="tx1"/>
                </a:solidFill>
              </a:rPr>
              <a:t>(11 oldalas)</a:t>
            </a:r>
            <a:endParaRPr lang="hu-HU" sz="2400" dirty="0">
              <a:solidFill>
                <a:schemeClr val="tx1"/>
              </a:solidFill>
            </a:endParaRPr>
          </a:p>
          <a:p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hlinkClick r:id="rId2"/>
              </a:rPr>
              <a:t>https://naih.hu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5" name="Tartalom helye 4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863" y="2937164"/>
            <a:ext cx="3811010" cy="2668164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89525" y="2401455"/>
            <a:ext cx="4839566" cy="26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2"/>
          <a:stretch>
            <a:fillRect/>
          </a:stretch>
        </p:blipFill>
        <p:spPr>
          <a:xfrm>
            <a:off x="984142" y="951344"/>
            <a:ext cx="9280446" cy="4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hlinkClick r:id="rId2"/>
              </a:rPr>
              <a:t>https://naih.hu</a:t>
            </a:r>
            <a:endParaRPr lang="hu-HU" dirty="0"/>
          </a:p>
        </p:txBody>
      </p:sp>
      <p:pic>
        <p:nvPicPr>
          <p:cNvPr id="5" name="Tartalom helye 4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68582" y="2170545"/>
            <a:ext cx="2764190" cy="3871480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396508" y="2170546"/>
            <a:ext cx="6123709" cy="277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Adatkezelési nyilvántartás</a:t>
            </a:r>
            <a:endParaRPr lang="hu-HU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77334" y="1330037"/>
            <a:ext cx="8596668" cy="47113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600" b="1" dirty="0" smtClean="0">
                <a:solidFill>
                  <a:schemeClr val="tx1"/>
                </a:solidFill>
              </a:rPr>
              <a:t>GDPR 30</a:t>
            </a:r>
            <a:r>
              <a:rPr lang="hu-HU" sz="1600" b="1" dirty="0">
                <a:solidFill>
                  <a:schemeClr val="tx1"/>
                </a:solidFill>
              </a:rPr>
              <a:t>. cikk</a:t>
            </a:r>
          </a:p>
          <a:p>
            <a:r>
              <a:rPr lang="hu-HU" sz="1600" b="1" dirty="0">
                <a:solidFill>
                  <a:schemeClr val="tx1"/>
                </a:solidFill>
              </a:rPr>
              <a:t>Az adatkezelési tevékenységek </a:t>
            </a:r>
            <a:r>
              <a:rPr lang="hu-HU" sz="1600" b="1" dirty="0" smtClean="0">
                <a:solidFill>
                  <a:schemeClr val="tx1"/>
                </a:solidFill>
              </a:rPr>
              <a:t>nyilvántartása</a:t>
            </a:r>
          </a:p>
          <a:p>
            <a:pPr fontAlgn="base"/>
            <a:r>
              <a:rPr lang="hu-HU" sz="1600" dirty="0" smtClean="0">
                <a:solidFill>
                  <a:schemeClr val="tx1"/>
                </a:solidFill>
              </a:rPr>
              <a:t>(</a:t>
            </a:r>
            <a:r>
              <a:rPr lang="hu-HU" sz="1600" dirty="0">
                <a:solidFill>
                  <a:schemeClr val="tx1"/>
                </a:solidFill>
              </a:rPr>
              <a:t>1)   Minden </a:t>
            </a:r>
            <a:r>
              <a:rPr lang="hu-HU" sz="1600" dirty="0" smtClean="0">
                <a:solidFill>
                  <a:schemeClr val="tx1"/>
                </a:solidFill>
              </a:rPr>
              <a:t>adatkezelő </a:t>
            </a:r>
            <a:r>
              <a:rPr lang="hu-HU" sz="1600" dirty="0">
                <a:solidFill>
                  <a:schemeClr val="tx1"/>
                </a:solidFill>
              </a:rPr>
              <a:t>a felelősségébe tartozóan végzett adatkezelési tevékenységekről nyilvántartást vezet. E nyilvántartás a következő információkat tartalmazza:</a:t>
            </a:r>
          </a:p>
          <a:p>
            <a:pPr fontAlgn="base"/>
            <a:r>
              <a:rPr lang="hu-HU" sz="1600" dirty="0">
                <a:solidFill>
                  <a:schemeClr val="tx1"/>
                </a:solidFill>
              </a:rPr>
              <a:t>a) az a</a:t>
            </a:r>
            <a:r>
              <a:rPr lang="hu-HU" sz="1600" b="1" dirty="0">
                <a:solidFill>
                  <a:schemeClr val="tx1"/>
                </a:solidFill>
              </a:rPr>
              <a:t>datkezelő </a:t>
            </a:r>
            <a:r>
              <a:rPr lang="hu-HU" sz="1600" dirty="0">
                <a:solidFill>
                  <a:schemeClr val="tx1"/>
                </a:solidFill>
              </a:rPr>
              <a:t>neve és </a:t>
            </a:r>
            <a:r>
              <a:rPr lang="hu-HU" sz="1600" dirty="0" smtClean="0">
                <a:solidFill>
                  <a:schemeClr val="tx1"/>
                </a:solidFill>
              </a:rPr>
              <a:t>elérhetősége, az </a:t>
            </a:r>
            <a:r>
              <a:rPr lang="hu-HU" sz="1600" b="1" dirty="0">
                <a:solidFill>
                  <a:schemeClr val="tx1"/>
                </a:solidFill>
              </a:rPr>
              <a:t>adatvédelmi tisztviselőnek </a:t>
            </a:r>
            <a:r>
              <a:rPr lang="hu-HU" sz="1600" dirty="0">
                <a:solidFill>
                  <a:schemeClr val="tx1"/>
                </a:solidFill>
              </a:rPr>
              <a:t>a neve és elérhetősége;</a:t>
            </a:r>
          </a:p>
          <a:p>
            <a:pPr fontAlgn="base"/>
            <a:r>
              <a:rPr lang="hu-HU" sz="1600" dirty="0">
                <a:solidFill>
                  <a:schemeClr val="tx1"/>
                </a:solidFill>
              </a:rPr>
              <a:t>b) az adatkezelés </a:t>
            </a:r>
            <a:r>
              <a:rPr lang="hu-HU" sz="1600" b="1" dirty="0">
                <a:solidFill>
                  <a:schemeClr val="tx1"/>
                </a:solidFill>
              </a:rPr>
              <a:t>célja</a:t>
            </a:r>
            <a:r>
              <a:rPr lang="hu-HU" sz="1600" dirty="0">
                <a:solidFill>
                  <a:schemeClr val="tx1"/>
                </a:solidFill>
              </a:rPr>
              <a:t>i;</a:t>
            </a:r>
          </a:p>
          <a:p>
            <a:pPr fontAlgn="base"/>
            <a:r>
              <a:rPr lang="hu-HU" sz="1600" dirty="0">
                <a:solidFill>
                  <a:schemeClr val="tx1"/>
                </a:solidFill>
              </a:rPr>
              <a:t>c) az </a:t>
            </a:r>
            <a:r>
              <a:rPr lang="hu-HU" sz="1600" b="1" dirty="0">
                <a:solidFill>
                  <a:schemeClr val="tx1"/>
                </a:solidFill>
              </a:rPr>
              <a:t>érintettek</a:t>
            </a:r>
            <a:r>
              <a:rPr lang="hu-HU" sz="1600" dirty="0">
                <a:solidFill>
                  <a:schemeClr val="tx1"/>
                </a:solidFill>
              </a:rPr>
              <a:t> kategóriáinak, valamint a </a:t>
            </a:r>
            <a:r>
              <a:rPr lang="hu-HU" sz="1600" b="1" dirty="0">
                <a:solidFill>
                  <a:schemeClr val="tx1"/>
                </a:solidFill>
              </a:rPr>
              <a:t>személyes adatok kategóriáinak </a:t>
            </a:r>
            <a:r>
              <a:rPr lang="hu-HU" sz="1600" dirty="0">
                <a:solidFill>
                  <a:schemeClr val="tx1"/>
                </a:solidFill>
              </a:rPr>
              <a:t>ismertetése;</a:t>
            </a:r>
          </a:p>
          <a:p>
            <a:pPr fontAlgn="base"/>
            <a:r>
              <a:rPr lang="hu-HU" sz="1600" dirty="0">
                <a:solidFill>
                  <a:schemeClr val="tx1"/>
                </a:solidFill>
              </a:rPr>
              <a:t>d) olyan címzettek kategóriái, akikkel a személyes adatokat közlik vagy közölni fogják, ideértve a harmadik országbeli címzetteket vagy nemzetközi szervezeteket;</a:t>
            </a:r>
          </a:p>
          <a:p>
            <a:pPr fontAlgn="base"/>
            <a:r>
              <a:rPr lang="hu-HU" sz="1600" dirty="0">
                <a:solidFill>
                  <a:schemeClr val="tx1"/>
                </a:solidFill>
              </a:rPr>
              <a:t>e) adott esetben a személyes adatok harmadik országba vagy nemzetközi szervezet részére történő </a:t>
            </a:r>
            <a:r>
              <a:rPr lang="hu-HU" sz="1600" b="1" dirty="0">
                <a:solidFill>
                  <a:schemeClr val="tx1"/>
                </a:solidFill>
              </a:rPr>
              <a:t>továbbítására</a:t>
            </a:r>
            <a:r>
              <a:rPr lang="hu-HU" sz="1600" dirty="0">
                <a:solidFill>
                  <a:schemeClr val="tx1"/>
                </a:solidFill>
              </a:rPr>
              <a:t> vonatkozó információk, beleértve a harmadik ország vagy a nemzetközi szervezet azonosítását, valamint a 49. cikk (1) bekezdésének második </a:t>
            </a:r>
            <a:r>
              <a:rPr lang="hu-HU" sz="1600" dirty="0" err="1">
                <a:solidFill>
                  <a:schemeClr val="tx1"/>
                </a:solidFill>
              </a:rPr>
              <a:t>albekezdés</a:t>
            </a:r>
            <a:r>
              <a:rPr lang="hu-HU" sz="1600" dirty="0">
                <a:solidFill>
                  <a:schemeClr val="tx1"/>
                </a:solidFill>
              </a:rPr>
              <a:t> szerinti továbbítás esetében a megfelelő garanciák leírása;</a:t>
            </a:r>
          </a:p>
          <a:p>
            <a:pPr fontAlgn="base"/>
            <a:r>
              <a:rPr lang="hu-HU" sz="1600" dirty="0">
                <a:solidFill>
                  <a:schemeClr val="tx1"/>
                </a:solidFill>
              </a:rPr>
              <a:t>f) ha lehetséges, a különböző adatkategóriák </a:t>
            </a:r>
            <a:r>
              <a:rPr lang="hu-HU" sz="1600" b="1" dirty="0">
                <a:solidFill>
                  <a:schemeClr val="tx1"/>
                </a:solidFill>
              </a:rPr>
              <a:t>törlésére előirányzott határidők</a:t>
            </a:r>
            <a:r>
              <a:rPr lang="hu-HU" sz="1600" dirty="0">
                <a:solidFill>
                  <a:schemeClr val="tx1"/>
                </a:solidFill>
              </a:rPr>
              <a:t>;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3535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425</TotalTime>
  <Words>406</Words>
  <Application>Microsoft Office PowerPoint</Application>
  <PresentationFormat>Szélesvásznú</PresentationFormat>
  <Paragraphs>106</Paragraphs>
  <Slides>39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5" baseType="lpstr">
      <vt:lpstr>Arial</vt:lpstr>
      <vt:lpstr>Calibri</vt:lpstr>
      <vt:lpstr>Fira Sans</vt:lpstr>
      <vt:lpstr>Trebuchet MS</vt:lpstr>
      <vt:lpstr>Wingdings 3</vt:lpstr>
      <vt:lpstr>Fazetta</vt:lpstr>
      <vt:lpstr>Jegyzői értekezlet  Önkormányzatokat érintő kötelezettségek  az információs önrendelkezési jogról és az információszabadságról szóló 2011. évi CXII. törvény alkalmazásával és módosításával kapcsolatban</vt:lpstr>
      <vt:lpstr>Jogszabályok: </vt:lpstr>
      <vt:lpstr>Témáink</vt:lpstr>
      <vt:lpstr>https://naih.hu </vt:lpstr>
      <vt:lpstr>https://naih.hu  </vt:lpstr>
      <vt:lpstr>https://naih.hu </vt:lpstr>
      <vt:lpstr>PowerPoint-bemutató</vt:lpstr>
      <vt:lpstr>https://naih.hu</vt:lpstr>
      <vt:lpstr>Adatkezelési nyilvántartás</vt:lpstr>
      <vt:lpstr>Adatvédelmi és adatbiztosági szabályzat</vt:lpstr>
      <vt:lpstr>Adatvédelmi incidens</vt:lpstr>
      <vt:lpstr>Incidens bejelentése (https://naih.hu )</vt:lpstr>
      <vt:lpstr>PowerPoint-bemutató</vt:lpstr>
      <vt:lpstr>PowerPoint-bemutató</vt:lpstr>
      <vt:lpstr>A közérdekű adatok megismerésének  általános szabályai </vt:lpstr>
      <vt:lpstr>PowerPoint-bemutató</vt:lpstr>
      <vt:lpstr> A közérdekű adat megismerése  iránti igény </vt:lpstr>
      <vt:lpstr>PowerPoint-bemutató</vt:lpstr>
      <vt:lpstr>https://naih.hu</vt:lpstr>
      <vt:lpstr>PowerPoint-bemutató</vt:lpstr>
      <vt:lpstr>PowerPoint-bemutató</vt:lpstr>
      <vt:lpstr>Közzététel</vt:lpstr>
      <vt:lpstr>Közzétételi listák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Központi Információs Közadat-nyilvántartás </vt:lpstr>
      <vt:lpstr>PowerPoint-bemutató</vt:lpstr>
      <vt:lpstr>NAVÜ (navu.hu)</vt:lpstr>
      <vt:lpstr>KIF - Központi Információs Felület (gov.hu) </vt:lpstr>
      <vt:lpstr>PowerPoint-bemutató</vt:lpstr>
      <vt:lpstr>PowerPoint-bemutató</vt:lpstr>
      <vt:lpstr>PowerPoint-bemutató</vt:lpstr>
      <vt:lpstr>Átláthatósági hatósági eljárás </vt:lpstr>
      <vt:lpstr>Adatvédelmi hatósági eljárás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Jegyzői értekezlet</dc:title>
  <dc:creator>Dr. Halmainé Dr. Takács Rita</dc:creator>
  <cp:lastModifiedBy>Dr. Halmainé Dr. Takács Rita</cp:lastModifiedBy>
  <cp:revision>30</cp:revision>
  <cp:lastPrinted>2023-01-25T08:28:28Z</cp:lastPrinted>
  <dcterms:created xsi:type="dcterms:W3CDTF">2023-01-23T11:47:20Z</dcterms:created>
  <dcterms:modified xsi:type="dcterms:W3CDTF">2023-04-24T11:55:02Z</dcterms:modified>
</cp:coreProperties>
</file>