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CA35D1-C297-4E4A-AE32-49B04548F59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4EC5202-DFE0-4A92-AB74-C68F664EE52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D719E3C-19DD-4B8C-9C76-BB6600A2873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BEAD38-03D0-4E83-B9B2-FB9E25F40FF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hu-H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8D1AC9B-5538-465F-945F-4AE4C431358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A53E21-4D55-4932-809E-FEC0D9E1139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A623E75-7391-4360-8AC3-C913174DF1F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B30C95-B16A-4848-AD67-BB9968E13A7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hu-H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3B80FE1-3005-49B2-B463-6B49ED250A0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7A17DA-BE15-4362-B863-A50AB2ED8C4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B59461-CC8F-4F65-86AB-598ACBBBC3A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DF33235-2D88-4E2E-B3C7-0D411645570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7" name="Freeform 6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Straight Connector 7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Straight Connector 8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Freeform 9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Freeform 10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Freeform 11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Freeform 12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Freeform 13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Freeform 14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Freeform 15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" name="PlaceHolder 1"/>
          <p:cNvSpPr>
            <a:spLocks noGrp="1"/>
          </p:cNvSpPr>
          <p:nvPr>
            <p:ph type="dt" idx="1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8B8B8B"/>
                </a:solidFill>
                <a:latin typeface="Trebuchet MS"/>
              </a:rPr>
              <a:t>&lt;dátum/idő&gt;</a:t>
            </a:r>
            <a:endParaRPr lang="hu-HU" sz="900" b="0" strike="noStrike" spc="-1"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ftr" idx="2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hu-H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hu-HU" sz="1400" b="0" strike="noStrike" spc="-1">
                <a:latin typeface="Times New Roman"/>
              </a:rPr>
              <a:t>&lt;élőláb&gt;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sldNum" idx="3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900" b="0" strike="noStrike" spc="-1">
                <a:solidFill>
                  <a:srgbClr val="90C226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EF69AA8-EEF7-4CC9-867B-6FB9811DE126}" type="slidenum">
              <a:rPr lang="en-US" sz="900" b="0" strike="noStrike" spc="-1">
                <a:solidFill>
                  <a:srgbClr val="90C226"/>
                </a:solidFill>
                <a:latin typeface="Trebuchet MS"/>
              </a:rPr>
              <a:t>‹#›</a:t>
            </a:fld>
            <a:endParaRPr lang="hu-HU" sz="900" b="0" strike="noStrike" spc="-1"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Címszöveg formátumának szerkesztése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6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53" name="Freeform 6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4" name="Straight Connector 7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5" name="Straight Connector 8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6" name="Freeform 9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7" name="Freeform 10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8" name="Freeform 11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9" name="Freeform 12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0" name="Freeform 13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1" name="Freeform 14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2" name="Freeform 15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Címszöveg formátumának szerkesztése</a:t>
            </a: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keh.gov.hu/megfeleloseg/hatalyos-kijelolessel-rendelkezo-szervezete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35840" y="783360"/>
            <a:ext cx="6217920" cy="85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80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Jegyzői értekezlet</a:t>
            </a:r>
            <a:b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8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228348" y="1635840"/>
            <a:ext cx="7232904" cy="358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Hatósági Főosztály </a:t>
            </a:r>
            <a:b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</a:b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önkormányzati működéssel kapcsolatos tevékenysége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Jegyzői kérdések-válaszok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endParaRPr lang="hu-HU" sz="1870" b="0" strike="noStrike" spc="-1" dirty="0">
              <a:solidFill>
                <a:srgbClr val="2A5010"/>
              </a:solidFill>
              <a:latin typeface="Trebuchet MS"/>
              <a:ea typeface="DejaVu Sans"/>
            </a:endParaRPr>
          </a:p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Készítette: Dr. Czaun Katalin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                főosztályvezető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                    Hatósági Főosztály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2023. április 26.</a:t>
            </a: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90920" y="538920"/>
            <a:ext cx="6405120" cy="123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8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Fás szárú növények védelme</a:t>
            </a:r>
            <a:br>
              <a:rPr sz="2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8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647082" y="1909800"/>
            <a:ext cx="6692796" cy="416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fás szárú növények védelméről szóló 346/2008. (XII. 30.) Korm. rendelet 4. § (1)-(2) bekezdése alapján a használó köteles gondoskodni az ingatlanán a fás szárú növények fenntartásáról, szakszerű kezeléséről, szükség szerinti pótlásáról, továbbá az ingatlanán lévő fás szárú növények emberi életet, egészséget veszélyeztető részeinek eltávolításáról.</a:t>
            </a:r>
            <a:endParaRPr lang="hu-HU" sz="1870" b="0" strike="noStrike" spc="-1" dirty="0">
              <a:latin typeface="Arial"/>
            </a:endParaRPr>
          </a:p>
          <a:p>
            <a:pPr algn="just"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5. § (4) Az érintett földrészlet fekvése szerinti települési önkormányzat jegyzője a használót az (1)-(3) bekezdésben és a 4. §-ban meghatározott fenntartási és kezelési feladatok, továbbá a 2. § szerinti telepítési előírások teljesítésére kötelezheti.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21520" y="503640"/>
            <a:ext cx="6428160" cy="102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40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Kérdések-válaszok</a:t>
            </a:r>
            <a:b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4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413360" y="7597440"/>
            <a:ext cx="5823360" cy="82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655560" y="1682280"/>
            <a:ext cx="6594120" cy="458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/>
            <a:r>
              <a:rPr lang="hu-HU" sz="1870" b="0" i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Van-e a jegyzőnek hatásköre a belterületre (jellemzően lakott területre) betévedő vadállatokkal kapcsolatban? Ha van, akkor mely jogszabályhely alapján és milyen intézkedést tehet a jegyző?</a:t>
            </a:r>
            <a:endParaRPr lang="hu-HU" sz="1870" b="1" i="1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Védett fajok esetében (ez leginkább hód, vetési varjú vagy denevér lehet) hatásköre és illetékessége a természetvédelmi hatóságnak van.</a:t>
            </a: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Vadászható fajok esetén a belterületi vaddal kapcsolatban alapvetően csak a Ptk. tartalmaz rendelkezést. Mivel a belterület nem része a vadászterületnek ezért a vadászatra jogosult, akinek a vadászterülete határain belül  található az adott belterület, nem kötelezhető semmilyen elejtésre vagy befogásra. </a:t>
            </a:r>
            <a:endParaRPr lang="hu-HU" sz="187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5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92800" y="1641960"/>
            <a:ext cx="6296040" cy="230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8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KÖSZÖNÖM A FIGYELMET!</a:t>
            </a:r>
            <a:endParaRPr lang="hu-HU" sz="2850" b="0" strike="noStrike" spc="-1" dirty="0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660600" y="2480400"/>
            <a:ext cx="6760440" cy="351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br>
              <a:rPr sz="1350"/>
            </a:br>
            <a:br>
              <a:rPr sz="1350"/>
            </a:br>
            <a:br>
              <a:rPr sz="1350"/>
            </a:br>
            <a:br>
              <a:rPr sz="1350"/>
            </a:br>
            <a:endParaRPr lang="hu-HU" sz="13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909360" y="402840"/>
            <a:ext cx="6275160" cy="81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Fogyasztóvédelmi szakterület</a:t>
            </a: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hu-HU" sz="25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</a:t>
            </a:r>
            <a:endParaRPr lang="hu-HU" sz="2550" b="0" strike="noStrike" spc="-1" dirty="0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909360" y="1216440"/>
            <a:ext cx="6275160" cy="523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457200">
              <a:lnSpc>
                <a:spcPct val="100000"/>
              </a:lnSpc>
              <a:buClr>
                <a:srgbClr val="2A5010"/>
              </a:buClr>
              <a:buFont typeface="Trebuchet MS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</a:rPr>
              <a:t>Területek:</a:t>
            </a:r>
            <a:endParaRPr lang="hu-HU" sz="1870" b="0" strike="noStrike" spc="-1" dirty="0">
              <a:latin typeface="Arial"/>
            </a:endParaRPr>
          </a:p>
          <a:p>
            <a:pPr marL="800280" lvl="1" indent="-343080" algn="just">
              <a:buClr>
                <a:srgbClr val="2A5010"/>
              </a:buClr>
              <a:buFont typeface="Arial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</a:rPr>
              <a:t>családok védelme érdekében a gyermektáborok és sítáborok,</a:t>
            </a:r>
            <a:endParaRPr lang="hu-HU" sz="1870" b="0" strike="noStrike" spc="-1" dirty="0">
              <a:latin typeface="Arial"/>
            </a:endParaRPr>
          </a:p>
          <a:p>
            <a:pPr marL="800280" lvl="1" indent="-343080" algn="just">
              <a:buClr>
                <a:srgbClr val="2A5010"/>
              </a:buClr>
              <a:buFont typeface="Arial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</a:rPr>
              <a:t>a biztonságos családi kikapcsolódás érdekében szórakoztatási célú berendezések és szórakozási célú sporteszközök üzemeltetési feltételeinek ellenőrzése.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2.   Jogaszályok:</a:t>
            </a:r>
            <a:endParaRPr lang="hu-HU" sz="1870" b="0" strike="noStrike" spc="-1" dirty="0">
              <a:latin typeface="Arial"/>
            </a:endParaRPr>
          </a:p>
          <a:p>
            <a:pPr marL="800280" lvl="1" indent="-343080" algn="just">
              <a:buClr>
                <a:srgbClr val="2A5010"/>
              </a:buClr>
              <a:buFont typeface="Arial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játszótéri eszközök biztonságosságáról szóló 78/2003. (XI. 27.) GKM rendelet </a:t>
            </a:r>
            <a:endParaRPr lang="hu-HU" sz="1870" b="0" strike="noStrike" spc="-1" dirty="0">
              <a:latin typeface="Arial"/>
            </a:endParaRPr>
          </a:p>
          <a:p>
            <a:pPr marL="800280" lvl="1" indent="-343080" algn="just">
              <a:buClr>
                <a:srgbClr val="2A5010"/>
              </a:buClr>
              <a:buFont typeface="Arial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egyes szórakoztatási célú berendezések, létesítmények és ideiglenes szerkezetek, valamint szórakozási célú sporteszközök biztonságosságáról szóló 24/2020. (VII. 3.) ITM rendelet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hu-HU" sz="1870" b="0" u="sng" strike="noStrike" spc="-1" dirty="0">
                <a:solidFill>
                  <a:srgbClr val="2A5010"/>
                </a:solidFill>
                <a:uFillTx/>
                <a:latin typeface="Trebuchet MS"/>
                <a:ea typeface="DejaVu Sans"/>
                <a:hlinkClick r:id="rId2"/>
              </a:rPr>
              <a:t>https://mkeh.gov.hu/megfeleloseg/hatalyos-kijelolessel-rendelkezo-szervezetek</a:t>
            </a: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</a:t>
            </a: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019160" y="852120"/>
            <a:ext cx="5823360" cy="111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Igazságügyi szakterület</a:t>
            </a: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hu-HU" sz="20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Közérdekű munka végrehajtásának rendje</a:t>
            </a:r>
            <a:endParaRPr lang="hu-HU" sz="2000" b="0" strike="noStrike" spc="-1" dirty="0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83280" y="2097000"/>
            <a:ext cx="6495120" cy="320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"/>
          <p:cNvSpPr/>
          <p:nvPr/>
        </p:nvSpPr>
        <p:spPr>
          <a:xfrm>
            <a:off x="566928" y="2097000"/>
            <a:ext cx="6821424" cy="37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büntetések, az intézkedések, egyes kényszerintézkedések és a szabálysértési elzárás végrehajtásáról szóló 2013. évi CCXL. törvény (továbbiakban: </a:t>
            </a:r>
            <a:r>
              <a:rPr lang="hu-HU" sz="187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Bvtv</a:t>
            </a: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 280. § (1) bekezdése alapján a közérdekű munka végrehajtásának célja, hogy az elítélt a köz érdekében álló munkát végezzen, és hogy az az elítélt bűnismétlése megelőzésének és társadalmi beilleszkedésének az elősegítését is szolgálja</a:t>
            </a:r>
            <a:r>
              <a:rPr lang="hu-HU" sz="12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</a:t>
            </a:r>
            <a:endParaRPr lang="hu-HU" sz="1200" b="0" strike="noStrike" spc="-1" dirty="0">
              <a:latin typeface="Arial"/>
            </a:endParaRPr>
          </a:p>
          <a:p>
            <a:pPr marL="228600" indent="-228600" algn="just">
              <a:buFont typeface="+mj-lt"/>
              <a:buAutoNum type="arabicPeriod"/>
            </a:pPr>
            <a:endParaRPr lang="hu-HU" sz="1200" b="0" strike="noStrike" spc="-1" dirty="0">
              <a:latin typeface="Arial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Feladatellátás a számok tükrében</a:t>
            </a: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2A5010"/>
              </a:buClr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Jelzések, problémák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019160" y="852120"/>
            <a:ext cx="5823360" cy="111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Hatósági szakterület</a:t>
            </a: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20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83280" y="2097000"/>
            <a:ext cx="6495120" cy="320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2"/>
          <p:cNvSpPr/>
          <p:nvPr/>
        </p:nvSpPr>
        <p:spPr>
          <a:xfrm>
            <a:off x="683280" y="1980000"/>
            <a:ext cx="6649200" cy="394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2A5010"/>
              </a:buClr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</a:rPr>
              <a:t>Lakcím érvénytelenségének megállapítására irányuló eljárás 2023. március 1. napjától járási hivatalok kizárólagos hatásköre. </a:t>
            </a:r>
            <a:endParaRPr lang="hu-HU" sz="1870" b="0" strike="noStrike" spc="-1" dirty="0">
              <a:latin typeface="Arial"/>
            </a:endParaRPr>
          </a:p>
          <a:p>
            <a:pPr lvl="1">
              <a:buClr>
                <a:srgbClr val="2A5010"/>
              </a:buClr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</a:rPr>
              <a:t>146/1993. (X.26) Korm. rendelet 34. § (3), (4), (5) </a:t>
            </a: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2A5010"/>
              </a:buClr>
              <a:buFont typeface="+mj-lt"/>
              <a:buAutoNum type="arabicPeriod" startAt="2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központi címregiszterről és címkezelésről szóló 345/2014. (XII.23.) Korm. rendelet 4. § (1) </a:t>
            </a:r>
            <a:endParaRPr lang="hu-HU" sz="1870" b="0" strike="noStrike" spc="-1" dirty="0">
              <a:latin typeface="Arial"/>
            </a:endParaRPr>
          </a:p>
          <a:p>
            <a:pPr marL="800100" lvl="1" indent="-342900">
              <a:buClr>
                <a:srgbClr val="2A5010"/>
              </a:buClr>
              <a:buFont typeface="Arial" panose="020B0604020202020204" pitchFamily="34" charset="0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címképzésért felelős szerv az ingatlan fekvése szerint illetékes települési önkormányzat jegyzője</a:t>
            </a:r>
            <a:endParaRPr lang="hu-HU" sz="1870" b="0" strike="noStrike" spc="-1" dirty="0">
              <a:latin typeface="Arial"/>
            </a:endParaRPr>
          </a:p>
          <a:p>
            <a:pPr marL="800100" lvl="1" indent="-342900" algn="just">
              <a:buClr>
                <a:srgbClr val="2A5010"/>
              </a:buClr>
              <a:buFont typeface="Arial" panose="020B0604020202020204" pitchFamily="34" charset="0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döntése elleni jogorvoslat: fellebbezés.</a:t>
            </a: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130400" y="1097640"/>
            <a:ext cx="5823360" cy="129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br>
              <a:rPr sz="1350"/>
            </a:br>
            <a:endParaRPr lang="hu-HU" sz="135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720000" y="1620000"/>
            <a:ext cx="5715360" cy="389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>
              <a:lnSpc>
                <a:spcPct val="15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</p:txBody>
      </p:sp>
      <p:sp>
        <p:nvSpPr>
          <p:cNvPr id="113" name="CustomShape 1_0"/>
          <p:cNvSpPr/>
          <p:nvPr/>
        </p:nvSpPr>
        <p:spPr>
          <a:xfrm>
            <a:off x="1196640" y="346320"/>
            <a:ext cx="5823360" cy="100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br>
              <a:rPr sz="2550"/>
            </a:br>
            <a:endParaRPr lang="hu-HU" sz="2550" b="0" strike="noStrike" spc="-1">
              <a:latin typeface="Arial"/>
            </a:endParaRPr>
          </a:p>
        </p:txBody>
      </p:sp>
      <p:sp>
        <p:nvSpPr>
          <p:cNvPr id="114" name="CustomShape 2_1"/>
          <p:cNvSpPr/>
          <p:nvPr/>
        </p:nvSpPr>
        <p:spPr>
          <a:xfrm>
            <a:off x="683280" y="2097000"/>
            <a:ext cx="6495120" cy="320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2_2"/>
          <p:cNvSpPr/>
          <p:nvPr/>
        </p:nvSpPr>
        <p:spPr>
          <a:xfrm>
            <a:off x="524880" y="2371680"/>
            <a:ext cx="6495120" cy="320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Szövegdoboz 89"/>
          <p:cNvSpPr/>
          <p:nvPr/>
        </p:nvSpPr>
        <p:spPr>
          <a:xfrm>
            <a:off x="417240" y="1097640"/>
            <a:ext cx="6968520" cy="512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4"/>
          <p:cNvSpPr/>
          <p:nvPr/>
        </p:nvSpPr>
        <p:spPr>
          <a:xfrm>
            <a:off x="720000" y="1800000"/>
            <a:ext cx="6407640" cy="410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birtokvédelem kérdésében hozott határozata végrehajtásáról a jegyző gondoskodik.</a:t>
            </a: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endParaRPr lang="hu-HU" sz="1870" b="0" strike="noStrike" spc="-1" dirty="0">
              <a:latin typeface="Arial"/>
            </a:endParaRP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endParaRPr lang="hu-HU" sz="187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Végrehajtás szakaszai:</a:t>
            </a:r>
            <a:endParaRPr lang="hu-HU" sz="1870" b="0" strike="noStrike" spc="-1" dirty="0">
              <a:latin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elrendelése</a:t>
            </a:r>
            <a:endParaRPr lang="hu-HU" sz="1870" b="0" strike="noStrike" spc="-1" dirty="0">
              <a:latin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foganatosítása</a:t>
            </a:r>
            <a:endParaRPr lang="hu-HU" sz="187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hu-HU" sz="187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hu-HU" sz="187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végrehajtási eljárásban hozott döntés elbírálása a kormányhivatal feladata.</a:t>
            </a: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</p:txBody>
      </p:sp>
      <p:sp>
        <p:nvSpPr>
          <p:cNvPr id="118" name="Szövegdoboz 117"/>
          <p:cNvSpPr txBox="1"/>
          <p:nvPr/>
        </p:nvSpPr>
        <p:spPr>
          <a:xfrm>
            <a:off x="1260000" y="900000"/>
            <a:ext cx="5656320" cy="467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Birtokvédelmi döntések végrehajtása</a:t>
            </a: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811440" y="506520"/>
            <a:ext cx="6547680" cy="123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br>
              <a:rPr sz="2550"/>
            </a:br>
            <a:endParaRPr lang="hu-HU" sz="255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896400" y="2419920"/>
            <a:ext cx="6538680" cy="290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</p:txBody>
      </p:sp>
      <p:sp>
        <p:nvSpPr>
          <p:cNvPr id="121" name="CustomShape 2_0"/>
          <p:cNvSpPr/>
          <p:nvPr/>
        </p:nvSpPr>
        <p:spPr>
          <a:xfrm>
            <a:off x="608040" y="1868760"/>
            <a:ext cx="6751080" cy="448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hu-HU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Irányadó jogszabályok:</a:t>
            </a:r>
            <a:endParaRPr lang="hu-HU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2A5010"/>
              </a:buClr>
              <a:buFont typeface="Arial"/>
              <a:buChar char="•"/>
              <a:tabLst>
                <a:tab pos="0" algn="l"/>
              </a:tabLst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adóhatóság által foganatosítandó végrehajtási eljárásokról szóló 2017. évi CLIII. törvény </a:t>
            </a:r>
            <a:endParaRPr lang="hu-HU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2A5010"/>
              </a:buClr>
              <a:buFont typeface="Arial"/>
              <a:buChar char="•"/>
              <a:tabLst>
                <a:tab pos="0" algn="l"/>
              </a:tabLst>
            </a:pPr>
            <a:endParaRPr lang="hu-HU" b="0" strike="noStrike" spc="-1" dirty="0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2A5010"/>
              </a:buClr>
              <a:buFont typeface="Arial"/>
              <a:buChar char="•"/>
              <a:tabLst>
                <a:tab pos="0" algn="l"/>
              </a:tabLst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adózás rendjéről szóló 2017. évi CL. törvény</a:t>
            </a:r>
            <a:endParaRPr lang="hu-HU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hu-HU" b="0" strike="noStrike" spc="-1" dirty="0">
              <a:latin typeface="Arial"/>
            </a:endParaRPr>
          </a:p>
          <a:p>
            <a:pPr algn="just">
              <a:buNone/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Végrehajtó: </a:t>
            </a:r>
            <a:endParaRPr lang="hu-HU" b="0" strike="noStrike" spc="-1" dirty="0"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adóhatóság nevében eljárni jogosult kormánytisztviselő, köztisztviselő vagy pénzügyőr</a:t>
            </a:r>
            <a:endParaRPr lang="hu-HU" b="0" strike="noStrike" spc="-1" dirty="0"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önkormányzati adóhatóság a végrehajtást önálló bírósági végrehajtó útján is foganatosíthatja (</a:t>
            </a:r>
            <a:r>
              <a:rPr lang="hu-HU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Avt</a:t>
            </a:r>
            <a:r>
              <a:rPr lang="hu-HU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 36.§)</a:t>
            </a:r>
            <a:endParaRPr lang="hu-HU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b="0" strike="noStrike" spc="-1" dirty="0">
              <a:latin typeface="Arial"/>
            </a:endParaRPr>
          </a:p>
        </p:txBody>
      </p:sp>
      <p:sp>
        <p:nvSpPr>
          <p:cNvPr id="122" name="Szövegdoboz 121"/>
          <p:cNvSpPr txBox="1"/>
          <p:nvPr/>
        </p:nvSpPr>
        <p:spPr>
          <a:xfrm>
            <a:off x="811440" y="765900"/>
            <a:ext cx="6339168" cy="84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Önkormányzati adóhatóság által foganatosítandó végrehajtás</a:t>
            </a: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_1"/>
          <p:cNvSpPr/>
          <p:nvPr/>
        </p:nvSpPr>
        <p:spPr>
          <a:xfrm>
            <a:off x="1080000" y="661320"/>
            <a:ext cx="6547680" cy="123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5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Helyi adó megállapítása </a:t>
            </a:r>
            <a:br>
              <a:rPr sz="25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5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24" name="CustomShape 2_3"/>
          <p:cNvSpPr/>
          <p:nvPr/>
        </p:nvSpPr>
        <p:spPr>
          <a:xfrm>
            <a:off x="896400" y="2419920"/>
            <a:ext cx="6538680" cy="290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hu-HU" sz="1350" b="0" strike="noStrike" spc="-1">
              <a:latin typeface="Arial"/>
            </a:endParaRPr>
          </a:p>
        </p:txBody>
      </p:sp>
      <p:sp>
        <p:nvSpPr>
          <p:cNvPr id="125" name="CustomShape 2_4"/>
          <p:cNvSpPr/>
          <p:nvPr/>
        </p:nvSpPr>
        <p:spPr>
          <a:xfrm>
            <a:off x="608040" y="2264400"/>
            <a:ext cx="5827320" cy="304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hu-HU" sz="13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500760" algn="l"/>
              </a:tabLst>
            </a:pPr>
            <a:endParaRPr lang="hu-HU" sz="1350" b="0" strike="noStrike" spc="-1">
              <a:latin typeface="Arial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subTitle"/>
          </p:nvPr>
        </p:nvSpPr>
        <p:spPr>
          <a:xfrm>
            <a:off x="608040" y="1726416"/>
            <a:ext cx="6707160" cy="447026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helyi adókról 1990. évi C. törvény (</a:t>
            </a:r>
            <a:r>
              <a:rPr lang="hu-HU" sz="160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Htv</a:t>
            </a: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 7. § Az önkormányzat adómegállapítási jogát korlátozza az, hogy:</a:t>
            </a:r>
            <a:endParaRPr lang="hu-HU" sz="1600" b="0" strike="noStrike" spc="-1" dirty="0">
              <a:latin typeface="Arial"/>
            </a:endParaRPr>
          </a:p>
          <a:p>
            <a:pPr marL="265113" indent="0" algn="just">
              <a:buNone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a) az adóalanyt egy meghatározott adótárgy (épület, épületrész, telek) esetében csak egyféle - az önkormányzat döntése szerinti - adó fizetésére kötelezheti. (</a:t>
            </a:r>
            <a:r>
              <a:rPr lang="hu-HU" sz="18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adótöbbszörözés</a:t>
            </a: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tilalma).</a:t>
            </a:r>
            <a:endParaRPr lang="hu-HU" sz="1600" b="0" strike="noStrike" spc="-1" dirty="0">
              <a:latin typeface="Arial"/>
            </a:endParaRPr>
          </a:p>
          <a:p>
            <a:pPr algn="just">
              <a:buNone/>
            </a:pPr>
            <a:endParaRPr lang="hu-HU" sz="1600" b="0" strike="noStrike" spc="-1" dirty="0">
              <a:latin typeface="Arial"/>
            </a:endParaRPr>
          </a:p>
          <a:p>
            <a:pPr algn="just">
              <a:buNone/>
            </a:pPr>
            <a:r>
              <a:rPr lang="hu-HU" sz="160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Htv</a:t>
            </a: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 52. § 6. pontja értelmében épületrész: az épület önálló rendeltetésű, a szabadból vagy az épület közös közlekedőjéből nyíló önálló bejárattal ellátott helyisége vagy helyiség-csoportja, amely a 8., a 20., a 45. és 47. pontokban foglaltak szerint azzal felel meg lakásnak, üdülőnek, kereskedelmi egységnek, egyéb nem lakás céljára szolgáló épületnek, hogy az ingatlan-nyilvántartásban önálló ingatlanként nem szerepel.</a:t>
            </a:r>
            <a:endParaRPr lang="hu-HU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934380" y="493776"/>
            <a:ext cx="5823360" cy="94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8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Kutak fennmaradási engedélye</a:t>
            </a:r>
            <a:br>
              <a:rPr sz="2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8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08040" y="1442376"/>
            <a:ext cx="6476040" cy="464515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vízgazdálkodásról szóló 1995. évi LVII. törvény </a:t>
            </a:r>
            <a:endParaRPr lang="hu-HU" sz="1870" b="0" strike="noStrike" spc="-1" dirty="0">
              <a:latin typeface="Arial"/>
            </a:endParaRPr>
          </a:p>
          <a:p>
            <a:pPr algn="just"/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72/1996. (V. 22.) Korm. rendelet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hu-HU" sz="1870" b="0" strike="noStrike" spc="-1" dirty="0">
              <a:latin typeface="Arial"/>
            </a:endParaRPr>
          </a:p>
          <a:p>
            <a:pPr algn="just">
              <a:buNone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Korm. rendelet 15. § (1) Vízjogi létesítési engedély nélkül megépített vagy attól eltérően megvalósított vízimunka vagy vízilétesítmény esetén az építtetőnek (tulajdonosnak) a vízügyi hatóságtól - a (2) bekezdésben meghatározott eset kivételével - fennmaradási engedélyt kell kérni.</a:t>
            </a:r>
            <a:endParaRPr lang="hu-HU" sz="1600" b="0" strike="noStrike" spc="-1" dirty="0">
              <a:latin typeface="Arial"/>
            </a:endParaRPr>
          </a:p>
          <a:p>
            <a:endParaRPr lang="hu-HU" sz="1200" b="0" strike="noStrike" spc="-1" dirty="0">
              <a:latin typeface="Arial"/>
            </a:endParaRPr>
          </a:p>
          <a:p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Tehát az alábbi feltételeknek együttesen kell fennállniuk:</a:t>
            </a:r>
            <a:endParaRPr lang="hu-HU" sz="187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kút helye nem érinthet vízbázisvédelmi védőterületet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kút nem érint karszt- vagy rétegvizet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500 m3/év vízigénybevétel alatti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kút épülettel rendelkező ingatlanon van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magánszemély a kérelmező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vízkivétel házi ivóvízigény és a háztartási igények kielégítését szolgálja és</a:t>
            </a:r>
            <a:endParaRPr lang="hu-HU" sz="1600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kút nem gazdasági célú vízigényt szolgál.</a:t>
            </a:r>
            <a:endParaRPr lang="hu-H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endParaRPr lang="hu-HU" sz="18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865440" y="795960"/>
            <a:ext cx="6405120" cy="95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u-HU" sz="2850" b="0" strike="noStrike" spc="-1" dirty="0">
                <a:solidFill>
                  <a:srgbClr val="2A5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DejaVu Sans"/>
              </a:rPr>
              <a:t>Kutak fennmaradási engedélye</a:t>
            </a:r>
            <a:br>
              <a:rPr sz="2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85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17040" y="1619280"/>
            <a:ext cx="6789600" cy="466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Mikor kell szakhatóságot bevonni az eljárásba?</a:t>
            </a:r>
            <a:endParaRPr lang="hu-HU" sz="1870" b="0" strike="noStrike" spc="-1" dirty="0">
              <a:latin typeface="Arial"/>
            </a:endParaRPr>
          </a:p>
          <a:p>
            <a:endParaRPr lang="hu-HU" sz="1870" b="0" strike="noStrike" spc="-1" dirty="0">
              <a:latin typeface="Arial"/>
            </a:endParaRPr>
          </a:p>
          <a:p>
            <a:pPr algn="just"/>
            <a:r>
              <a:rPr lang="hu-HU" sz="187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Amennyiben a szóban forgó kút ivóvíz igény kielégítésére is szolgál, abban az esetben szükséges a vármegyei kormányhivatal népegészségügyi hatáskörében eljáró járási hivatala szakhatóságként történő bevonása, amely az eljárás során a kérelmezőt akkreditált laboratóriumi vízmintavételre kötelezi, és csak a megfelelő vízminőség esetén adja ki a hozzájárulását. Vagyis, amennyiben van vezetékes ivóvíz az ingatlanon, és a kérelmező locsolásra vagy állatok itatására használja a kút vizét, úgy nem szükséges szakhatóság bevonása.</a:t>
            </a: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3375720" algn="ctr"/>
              </a:tabLst>
            </a:pPr>
            <a:endParaRPr lang="hu-HU" sz="187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3375720" algn="ctr"/>
              </a:tabLst>
            </a:pPr>
            <a:endParaRPr lang="hu-HU" sz="187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3375720" algn="ctr"/>
              </a:tabLst>
            </a:pPr>
            <a:endParaRPr lang="hu-HU" sz="135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TM02900688[[fn=Dimenzió]]</Template>
  <TotalTime>1520</TotalTime>
  <Words>919</Words>
  <Application>Microsoft Office PowerPoint</Application>
  <PresentationFormat>Diavetítés a képernyőre (4:3 oldalarány)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DejaVu Sans</vt:lpstr>
      <vt:lpstr>Symbol</vt:lpstr>
      <vt:lpstr>Times New Roman</vt:lpstr>
      <vt:lpstr>Trebuchet MS</vt:lpstr>
      <vt:lpstr>Wingdings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fujitsu esprimo</dc:creator>
  <dc:description/>
  <cp:lastModifiedBy>Czigler Györgyi</cp:lastModifiedBy>
  <cp:revision>179</cp:revision>
  <dcterms:created xsi:type="dcterms:W3CDTF">2018-02-28T16:25:37Z</dcterms:created>
  <dcterms:modified xsi:type="dcterms:W3CDTF">2023-04-25T10:50:48Z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Diavetítés a képernyőre (4:3 oldalarány)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12</vt:i4>
  </property>
</Properties>
</file>