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69" r:id="rId16"/>
    <p:sldId id="270" r:id="rId17"/>
  </p:sldIdLst>
  <p:sldSz cx="9144000" cy="6858000" type="screen4x3"/>
  <p:notesSz cx="7559675" cy="10691813"/>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8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DA173CD1-C77D-40DE-ABCF-F308C2EB0741}"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38"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39"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AA568A01-6259-41BD-9B98-A6B157E46148}"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41"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2"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3"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4"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236830B4-94E7-4109-810A-2371467F0374}"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46"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7"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8"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9"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50"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51"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A9DE7281-4778-406F-9CEC-FA1A5E8CEFC0}"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17"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indent="0" algn="ctr">
              <a:buNone/>
            </a:pPr>
            <a:endParaRPr lang="hu-HU"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8EDC8F98-8A98-4DAB-A814-9AEBAE2B878B}"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19"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D285B367-77BD-40F4-8056-B7968DAD17E5}"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21"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22"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03A9FB47-DBD6-492F-91E3-F909FB49047B}"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D81F8717-8587-4385-ACF8-107CD3A924B6}"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4" name="PlaceHolder 1"/>
          <p:cNvSpPr>
            <a:spLocks noGrp="1"/>
          </p:cNvSpPr>
          <p:nvPr>
            <p:ph type="subTitle"/>
          </p:nvPr>
        </p:nvSpPr>
        <p:spPr>
          <a:xfrm>
            <a:off x="457200" y="273600"/>
            <a:ext cx="8229240" cy="5307840"/>
          </a:xfrm>
          <a:prstGeom prst="rect">
            <a:avLst/>
          </a:prstGeom>
          <a:noFill/>
          <a:ln w="0">
            <a:noFill/>
          </a:ln>
        </p:spPr>
        <p:txBody>
          <a:bodyPr lIns="0" tIns="0" rIns="0" bIns="0" anchor="ctr">
            <a:noAutofit/>
          </a:bodyPr>
          <a:lstStyle/>
          <a:p>
            <a:pPr algn="ctr"/>
            <a:endParaRPr lang="hu-HU"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FC015D7E-5C2A-4C1C-B54F-FD1F6ED8BE06}"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26"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27"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28"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E46A5044-B9C8-4B92-BF65-9574BDF6EF20}"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30"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32"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B2AB5AC4-1CDD-4004-9F71-E4958688DD91}"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34"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35"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36"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404040"/>
              </a:solidFill>
              <a:latin typeface="Trebuchet MS"/>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2C57C1E2-976A-4398-BD01-97B983CCE44F}"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6" name="Group 16"/>
          <p:cNvGrpSpPr/>
          <p:nvPr/>
        </p:nvGrpSpPr>
        <p:grpSpPr>
          <a:xfrm>
            <a:off x="-8640" y="-8640"/>
            <a:ext cx="9169560" cy="6874920"/>
            <a:chOff x="-8640" y="-8640"/>
            <a:chExt cx="9169560" cy="6874920"/>
          </a:xfrm>
        </p:grpSpPr>
        <p:sp>
          <p:nvSpPr>
            <p:cNvPr id="17" name="Freeform 6"/>
            <p:cNvSpPr/>
            <p:nvPr/>
          </p:nvSpPr>
          <p:spPr>
            <a:xfrm>
              <a:off x="-8640" y="4013280"/>
              <a:ext cx="456840" cy="2853000"/>
            </a:xfrm>
            <a:custGeom>
              <a:avLst/>
              <a:gdLst>
                <a:gd name="textAreaLeft" fmla="*/ 0 w 456840"/>
                <a:gd name="textAreaRight" fmla="*/ 457200 w 456840"/>
                <a:gd name="textAreaTop" fmla="*/ 0 h 2853000"/>
                <a:gd name="textAreaBottom" fmla="*/ 2853360 h 2853000"/>
              </a:gdLst>
              <a:ahLst/>
              <a:cxnLst/>
              <a:rect l="textAreaLeft" t="textAreaTop" r="textAreaRight" b="textAreaBottom"/>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cxnSp>
          <p:nvCxnSpPr>
            <p:cNvPr id="2" name="Straight Connector 7"/>
            <p:cNvCxnSpPr/>
            <p:nvPr/>
          </p:nvCxnSpPr>
          <p:spPr>
            <a:xfrm flipV="1">
              <a:off x="5130720" y="4175280"/>
              <a:ext cx="4022640" cy="2683080"/>
            </a:xfrm>
            <a:prstGeom prst="straightConnector1">
              <a:avLst/>
            </a:prstGeom>
            <a:ln w="9525" cap="rnd">
              <a:solidFill>
                <a:srgbClr val="FFFFFF">
                  <a:lumMod val="85000"/>
                </a:srgbClr>
              </a:solidFill>
              <a:round/>
            </a:ln>
          </p:spPr>
        </p:cxnSp>
        <p:cxnSp>
          <p:nvCxnSpPr>
            <p:cNvPr id="3" name="Straight Connector 8"/>
            <p:cNvCxnSpPr/>
            <p:nvPr/>
          </p:nvCxnSpPr>
          <p:spPr>
            <a:xfrm>
              <a:off x="7042680" y="0"/>
              <a:ext cx="1219320" cy="6858360"/>
            </a:xfrm>
            <a:prstGeom prst="straightConnector1">
              <a:avLst/>
            </a:prstGeom>
            <a:ln w="9525" cap="rnd">
              <a:solidFill>
                <a:srgbClr val="FFFFFF">
                  <a:lumMod val="75000"/>
                </a:srgbClr>
              </a:solidFill>
              <a:round/>
            </a:ln>
          </p:spPr>
        </p:cxnSp>
        <p:sp>
          <p:nvSpPr>
            <p:cNvPr id="4" name="Freeform 9"/>
            <p:cNvSpPr/>
            <p:nvPr/>
          </p:nvSpPr>
          <p:spPr>
            <a:xfrm>
              <a:off x="6891840" y="0"/>
              <a:ext cx="2269080" cy="6866280"/>
            </a:xfrm>
            <a:custGeom>
              <a:avLst/>
              <a:gdLst>
                <a:gd name="textAreaLeft" fmla="*/ 0 w 2269080"/>
                <a:gd name="textAreaRight" fmla="*/ 2269440 w 2269080"/>
                <a:gd name="textAreaTop" fmla="*/ 0 h 6866280"/>
                <a:gd name="textAreaBottom" fmla="*/ 6866640 h 6866280"/>
              </a:gdLst>
              <a:ahLst/>
              <a:cxnLst/>
              <a:rect l="textAreaLeft" t="textAreaTop" r="textAreaRight" b="textAreaBottom"/>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5" name="Freeform 10"/>
            <p:cNvSpPr/>
            <p:nvPr/>
          </p:nvSpPr>
          <p:spPr>
            <a:xfrm>
              <a:off x="7205040" y="-8640"/>
              <a:ext cx="1947960" cy="6866280"/>
            </a:xfrm>
            <a:custGeom>
              <a:avLst/>
              <a:gdLst>
                <a:gd name="textAreaLeft" fmla="*/ 0 w 1947960"/>
                <a:gd name="textAreaRight" fmla="*/ 1948320 w 1947960"/>
                <a:gd name="textAreaTop" fmla="*/ 0 h 6866280"/>
                <a:gd name="textAreaBottom" fmla="*/ 6866640 h 6866280"/>
              </a:gdLst>
              <a:ahLst/>
              <a:cxnLst/>
              <a:rect l="textAreaLeft" t="textAreaTop" r="textAreaRight" b="textAreaBottom"/>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6" name="Freeform 11"/>
            <p:cNvSpPr/>
            <p:nvPr/>
          </p:nvSpPr>
          <p:spPr>
            <a:xfrm>
              <a:off x="6638040" y="3920040"/>
              <a:ext cx="2513160" cy="2937600"/>
            </a:xfrm>
            <a:custGeom>
              <a:avLst/>
              <a:gdLst>
                <a:gd name="textAreaLeft" fmla="*/ 0 w 2513160"/>
                <a:gd name="textAreaRight" fmla="*/ 2513520 w 2513160"/>
                <a:gd name="textAreaTop" fmla="*/ 0 h 2937600"/>
                <a:gd name="textAreaBottom" fmla="*/ 2937960 h 2937600"/>
              </a:gdLst>
              <a:ahLst/>
              <a:cxnLst/>
              <a:rect l="textAreaLeft" t="textAreaTop" r="textAreaRight" b="textAreaBottom"/>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7" name="Freeform 12"/>
            <p:cNvSpPr/>
            <p:nvPr/>
          </p:nvSpPr>
          <p:spPr>
            <a:xfrm>
              <a:off x="7010280" y="-8640"/>
              <a:ext cx="2142360" cy="6866280"/>
            </a:xfrm>
            <a:custGeom>
              <a:avLst/>
              <a:gdLst>
                <a:gd name="textAreaLeft" fmla="*/ 0 w 2142360"/>
                <a:gd name="textAreaRight" fmla="*/ 2142720 w 2142360"/>
                <a:gd name="textAreaTop" fmla="*/ 0 h 6866280"/>
                <a:gd name="textAreaBottom" fmla="*/ 6866640 h 6866280"/>
              </a:gdLst>
              <a:ahLst/>
              <a:cxnLst/>
              <a:rect l="textAreaLeft" t="textAreaTop" r="textAreaRight" b="textAreaBottom"/>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8" name="Freeform 13"/>
            <p:cNvSpPr/>
            <p:nvPr/>
          </p:nvSpPr>
          <p:spPr>
            <a:xfrm>
              <a:off x="8295840" y="-8640"/>
              <a:ext cx="857160" cy="6866280"/>
            </a:xfrm>
            <a:custGeom>
              <a:avLst/>
              <a:gdLst>
                <a:gd name="textAreaLeft" fmla="*/ 0 w 857160"/>
                <a:gd name="textAreaRight" fmla="*/ 857520 w 857160"/>
                <a:gd name="textAreaTop" fmla="*/ 0 h 6866280"/>
                <a:gd name="textAreaBottom" fmla="*/ 6866640 h 6866280"/>
              </a:gdLst>
              <a:ahLst/>
              <a:cxnLst/>
              <a:rect l="textAreaLeft" t="textAreaTop" r="textAreaRight" b="textAreaBottom"/>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9" name="Freeform 14"/>
            <p:cNvSpPr/>
            <p:nvPr/>
          </p:nvSpPr>
          <p:spPr>
            <a:xfrm>
              <a:off x="8077320" y="-8640"/>
              <a:ext cx="1066320" cy="6866280"/>
            </a:xfrm>
            <a:custGeom>
              <a:avLst/>
              <a:gdLst>
                <a:gd name="textAreaLeft" fmla="*/ 0 w 1066320"/>
                <a:gd name="textAreaRight" fmla="*/ 1066680 w 1066320"/>
                <a:gd name="textAreaTop" fmla="*/ 0 h 6866280"/>
                <a:gd name="textAreaBottom" fmla="*/ 6866640 h 6866280"/>
              </a:gdLst>
              <a:ahLst/>
              <a:cxnLst/>
              <a:rect l="textAreaLeft" t="textAreaTop" r="textAreaRight" b="textAreaBottom"/>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10" name="Freeform 15"/>
            <p:cNvSpPr/>
            <p:nvPr/>
          </p:nvSpPr>
          <p:spPr>
            <a:xfrm>
              <a:off x="8060400" y="4893840"/>
              <a:ext cx="1093680" cy="1963800"/>
            </a:xfrm>
            <a:custGeom>
              <a:avLst/>
              <a:gdLst>
                <a:gd name="textAreaLeft" fmla="*/ 0 w 1093680"/>
                <a:gd name="textAreaRight" fmla="*/ 1094040 w 1093680"/>
                <a:gd name="textAreaTop" fmla="*/ 0 h 1963800"/>
                <a:gd name="textAreaBottom" fmla="*/ 1964160 h 1963800"/>
              </a:gdLst>
              <a:ahLst/>
              <a:cxnLst/>
              <a:rect l="textAreaLeft" t="textAreaTop" r="textAreaRight" b="textAreaBottom"/>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endParaRPr lang="hu-HU" sz="1800" b="0" strike="noStrike" spc="-1">
                <a:solidFill>
                  <a:srgbClr val="000000"/>
                </a:solidFill>
                <a:latin typeface="Arial"/>
              </a:endParaRPr>
            </a:p>
          </p:txBody>
        </p:sp>
      </p:grpSp>
      <p:sp>
        <p:nvSpPr>
          <p:cNvPr id="11" name="PlaceHolder 1"/>
          <p:cNvSpPr>
            <a:spLocks noGrp="1"/>
          </p:cNvSpPr>
          <p:nvPr>
            <p:ph type="dt" idx="1"/>
          </p:nvPr>
        </p:nvSpPr>
        <p:spPr>
          <a:xfrm>
            <a:off x="5405400" y="6041520"/>
            <a:ext cx="683640" cy="364680"/>
          </a:xfrm>
          <a:prstGeom prst="rect">
            <a:avLst/>
          </a:prstGeom>
          <a:noFill/>
          <a:ln w="0">
            <a:noFill/>
          </a:ln>
        </p:spPr>
        <p:txBody>
          <a:bodyPr anchor="ctr">
            <a:noAutofit/>
          </a:bodyPr>
          <a:lstStyle>
            <a:lvl1pPr indent="0" algn="r">
              <a:lnSpc>
                <a:spcPct val="100000"/>
              </a:lnSpc>
              <a:buNone/>
              <a:defRPr lang="en-US" sz="900" b="0" strike="noStrike" spc="-1">
                <a:solidFill>
                  <a:srgbClr val="8B8B8B"/>
                </a:solidFill>
                <a:latin typeface="Trebuchet MS"/>
              </a:defRPr>
            </a:lvl1pPr>
          </a:lstStyle>
          <a:p>
            <a:pPr indent="0" algn="r">
              <a:lnSpc>
                <a:spcPct val="100000"/>
              </a:lnSpc>
              <a:buNone/>
            </a:pPr>
            <a:r>
              <a:rPr lang="en-US" sz="900" b="0" strike="noStrike" spc="-1">
                <a:solidFill>
                  <a:srgbClr val="8B8B8B"/>
                </a:solidFill>
                <a:latin typeface="Trebuchet MS"/>
              </a:rPr>
              <a:t>&lt;dátum/idő&gt;</a:t>
            </a:r>
            <a:endParaRPr lang="hu-HU" sz="900" b="0" strike="noStrike" spc="-1">
              <a:solidFill>
                <a:srgbClr val="000000"/>
              </a:solidFill>
              <a:latin typeface="Times New Roman"/>
            </a:endParaRPr>
          </a:p>
        </p:txBody>
      </p:sp>
      <p:sp>
        <p:nvSpPr>
          <p:cNvPr id="12" name="PlaceHolder 2"/>
          <p:cNvSpPr>
            <a:spLocks noGrp="1"/>
          </p:cNvSpPr>
          <p:nvPr>
            <p:ph type="ftr" idx="2"/>
          </p:nvPr>
        </p:nvSpPr>
        <p:spPr>
          <a:xfrm>
            <a:off x="609480" y="6041520"/>
            <a:ext cx="4622760" cy="364680"/>
          </a:xfrm>
          <a:prstGeom prst="rect">
            <a:avLst/>
          </a:prstGeom>
          <a:noFill/>
          <a:ln w="0">
            <a:noFill/>
          </a:ln>
        </p:spPr>
        <p:txBody>
          <a:bodyPr anchor="ctr">
            <a:noAutofit/>
          </a:bodyPr>
          <a:lstStyle>
            <a:lvl1pPr indent="0" algn="ctr">
              <a:buNone/>
              <a:defRPr lang="hu-HU" sz="1400" b="0" strike="noStrike" spc="-1">
                <a:solidFill>
                  <a:srgbClr val="000000"/>
                </a:solidFill>
                <a:latin typeface="Times New Roman"/>
              </a:defRPr>
            </a:lvl1pPr>
          </a:lstStyle>
          <a:p>
            <a:pPr indent="0" algn="ctr">
              <a:buNone/>
            </a:pPr>
            <a:r>
              <a:rPr lang="hu-HU" sz="1400" b="0" strike="noStrike" spc="-1">
                <a:solidFill>
                  <a:srgbClr val="000000"/>
                </a:solidFill>
                <a:latin typeface="Times New Roman"/>
              </a:rPr>
              <a:t>&lt;élőláb&gt;</a:t>
            </a:r>
          </a:p>
        </p:txBody>
      </p:sp>
      <p:sp>
        <p:nvSpPr>
          <p:cNvPr id="13" name="PlaceHolder 3"/>
          <p:cNvSpPr>
            <a:spLocks noGrp="1"/>
          </p:cNvSpPr>
          <p:nvPr>
            <p:ph type="sldNum" idx="3"/>
          </p:nvPr>
        </p:nvSpPr>
        <p:spPr>
          <a:xfrm>
            <a:off x="6444720" y="6041520"/>
            <a:ext cx="512280" cy="364680"/>
          </a:xfrm>
          <a:prstGeom prst="rect">
            <a:avLst/>
          </a:prstGeom>
          <a:noFill/>
          <a:ln w="0">
            <a:noFill/>
          </a:ln>
        </p:spPr>
        <p:txBody>
          <a:bodyPr anchor="ctr">
            <a:noAutofit/>
          </a:bodyPr>
          <a:lstStyle>
            <a:lvl1pPr indent="0" algn="r">
              <a:lnSpc>
                <a:spcPct val="100000"/>
              </a:lnSpc>
              <a:buNone/>
              <a:defRPr lang="en-US" sz="900" b="0" strike="noStrike" spc="-1">
                <a:solidFill>
                  <a:schemeClr val="accent1"/>
                </a:solidFill>
                <a:latin typeface="Trebuchet MS"/>
              </a:defRPr>
            </a:lvl1pPr>
          </a:lstStyle>
          <a:p>
            <a:pPr indent="0" algn="r">
              <a:lnSpc>
                <a:spcPct val="100000"/>
              </a:lnSpc>
              <a:buNone/>
            </a:pPr>
            <a:fld id="{79CEB737-021B-4FEC-8E0F-1D26DA123C91}" type="slidenum">
              <a:rPr lang="en-US" sz="900" b="0" strike="noStrike" spc="-1">
                <a:solidFill>
                  <a:schemeClr val="accent1"/>
                </a:solidFill>
                <a:latin typeface="Trebuchet MS"/>
              </a:rPr>
              <a:t>‹#›</a:t>
            </a:fld>
            <a:endParaRPr lang="hu-HU" sz="900" b="0" strike="noStrike" spc="-1">
              <a:solidFill>
                <a:srgbClr val="000000"/>
              </a:solidFill>
              <a:latin typeface="Times New Roman"/>
            </a:endParaRPr>
          </a:p>
        </p:txBody>
      </p:sp>
      <p:sp>
        <p:nvSpPr>
          <p:cNvPr id="14" name="PlaceHolder 4"/>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r>
              <a:rPr lang="en-US" sz="1800" b="0" strike="noStrike" spc="-1">
                <a:solidFill>
                  <a:srgbClr val="000000"/>
                </a:solidFill>
                <a:latin typeface="Trebuchet MS"/>
              </a:rPr>
              <a:t>Címszöveg formátumának szerkesztése</a:t>
            </a:r>
          </a:p>
        </p:txBody>
      </p:sp>
      <p:sp>
        <p:nvSpPr>
          <p:cNvPr id="15"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1800" b="0" strike="noStrike" spc="-1">
                <a:solidFill>
                  <a:srgbClr val="404040"/>
                </a:solidFill>
                <a:latin typeface="Trebuchet MS"/>
              </a:rPr>
              <a:t>Vázlatszöveg formátumának szerkesztése</a:t>
            </a:r>
          </a:p>
          <a:p>
            <a:pPr marL="864000" lvl="1" indent="-324000">
              <a:spcBef>
                <a:spcPts val="1134"/>
              </a:spcBef>
              <a:buClr>
                <a:srgbClr val="000000"/>
              </a:buClr>
              <a:buSzPct val="75000"/>
              <a:buFont typeface="Symbol" charset="2"/>
              <a:buChar char=""/>
            </a:pPr>
            <a:r>
              <a:rPr lang="en-US" sz="1400" b="0" strike="noStrike" spc="-1">
                <a:solidFill>
                  <a:srgbClr val="404040"/>
                </a:solidFill>
                <a:latin typeface="Trebuchet MS"/>
              </a:rPr>
              <a:t>Második vázlatszint</a:t>
            </a:r>
          </a:p>
          <a:p>
            <a:pPr marL="1296000" lvl="2" indent="-288000">
              <a:spcBef>
                <a:spcPts val="850"/>
              </a:spcBef>
              <a:buClr>
                <a:srgbClr val="000000"/>
              </a:buClr>
              <a:buSzPct val="45000"/>
              <a:buFont typeface="Wingdings" charset="2"/>
              <a:buChar char=""/>
            </a:pPr>
            <a:r>
              <a:rPr lang="en-US" sz="1200" b="0" strike="noStrike" spc="-1">
                <a:solidFill>
                  <a:srgbClr val="404040"/>
                </a:solidFill>
                <a:latin typeface="Trebuchet MS"/>
              </a:rPr>
              <a:t>Harmadik vázlatszint</a:t>
            </a:r>
          </a:p>
          <a:p>
            <a:pPr marL="1728000" lvl="3" indent="-216000">
              <a:spcBef>
                <a:spcPts val="567"/>
              </a:spcBef>
              <a:buClr>
                <a:srgbClr val="000000"/>
              </a:buClr>
              <a:buSzPct val="75000"/>
              <a:buFont typeface="Symbol" charset="2"/>
              <a:buChar char=""/>
            </a:pPr>
            <a:r>
              <a:rPr lang="en-US" sz="1200" b="0" strike="noStrike" spc="-1">
                <a:solidFill>
                  <a:srgbClr val="404040"/>
                </a:solidFill>
                <a:latin typeface="Trebuchet MS"/>
              </a:rPr>
              <a:t>Negyedik vázlatszint</a:t>
            </a:r>
          </a:p>
          <a:p>
            <a:pPr marL="2160000" lvl="4" indent="-216000">
              <a:spcBef>
                <a:spcPts val="283"/>
              </a:spcBef>
              <a:buClr>
                <a:srgbClr val="000000"/>
              </a:buClr>
              <a:buSzPct val="45000"/>
              <a:buFont typeface="Wingdings" charset="2"/>
              <a:buChar char=""/>
            </a:pPr>
            <a:r>
              <a:rPr lang="en-US" sz="2000" b="0" strike="noStrike" spc="-1">
                <a:solidFill>
                  <a:srgbClr val="404040"/>
                </a:solidFill>
                <a:latin typeface="Trebuchet MS"/>
              </a:rPr>
              <a:t>Ötödik vázlatszint</a:t>
            </a:r>
          </a:p>
          <a:p>
            <a:pPr marL="2592000" lvl="5" indent="-216000">
              <a:spcBef>
                <a:spcPts val="283"/>
              </a:spcBef>
              <a:buClr>
                <a:srgbClr val="000000"/>
              </a:buClr>
              <a:buSzPct val="45000"/>
              <a:buFont typeface="Wingdings" charset="2"/>
              <a:buChar char=""/>
            </a:pPr>
            <a:r>
              <a:rPr lang="en-US" sz="2000" b="0" strike="noStrike" spc="-1">
                <a:solidFill>
                  <a:srgbClr val="404040"/>
                </a:solidFill>
                <a:latin typeface="Trebuchet MS"/>
              </a:rPr>
              <a:t>Hatodik vázlatszint</a:t>
            </a:r>
          </a:p>
          <a:p>
            <a:pPr marL="3024000" lvl="6" indent="-216000">
              <a:spcBef>
                <a:spcPts val="283"/>
              </a:spcBef>
              <a:buClr>
                <a:srgbClr val="000000"/>
              </a:buClr>
              <a:buSzPct val="45000"/>
              <a:buFont typeface="Wingdings" charset="2"/>
              <a:buChar char=""/>
            </a:pPr>
            <a:r>
              <a:rPr lang="en-US" sz="2000" b="0" strike="noStrike" spc="-1">
                <a:solidFill>
                  <a:srgbClr val="404040"/>
                </a:solidFill>
                <a:latin typeface="Trebuchet MS"/>
              </a:rPr>
              <a:t>Hetedik vázlatszint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ustomShape 1"/>
          <p:cNvSpPr/>
          <p:nvPr/>
        </p:nvSpPr>
        <p:spPr>
          <a:xfrm>
            <a:off x="735840" y="912960"/>
            <a:ext cx="6703184" cy="8524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800" b="0" strike="noStrike" spc="-1" dirty="0">
                <a:solidFill>
                  <a:srgbClr val="2A5010"/>
                </a:solidFill>
                <a:latin typeface="Trebuchet MS"/>
                <a:ea typeface="DejaVu Sans"/>
              </a:rPr>
              <a:t>Jegyzői értekezlet</a:t>
            </a:r>
            <a:br>
              <a:rPr sz="2800" dirty="0"/>
            </a:br>
            <a:endParaRPr lang="hu-HU" sz="2800" b="0" strike="noStrike" spc="-1" dirty="0">
              <a:solidFill>
                <a:srgbClr val="000000"/>
              </a:solidFill>
              <a:latin typeface="Arial"/>
            </a:endParaRPr>
          </a:p>
        </p:txBody>
      </p:sp>
      <p:sp>
        <p:nvSpPr>
          <p:cNvPr id="53" name="CustomShape 2"/>
          <p:cNvSpPr/>
          <p:nvPr/>
        </p:nvSpPr>
        <p:spPr>
          <a:xfrm>
            <a:off x="735839" y="1635840"/>
            <a:ext cx="6703185" cy="35740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ctr">
              <a:lnSpc>
                <a:spcPct val="150000"/>
              </a:lnSpc>
            </a:pPr>
            <a:r>
              <a:rPr lang="hu-HU" sz="1870" b="1" strike="noStrike" spc="-1" dirty="0">
                <a:solidFill>
                  <a:srgbClr val="2A5010"/>
                </a:solidFill>
                <a:latin typeface="Trebuchet MS"/>
                <a:ea typeface="DejaVu Sans"/>
              </a:rPr>
              <a:t>A Hatósági Főosztály </a:t>
            </a:r>
            <a:br>
              <a:rPr lang="hu-HU" sz="1870" b="1" strike="noStrike" spc="-1" dirty="0">
                <a:solidFill>
                  <a:srgbClr val="2A5010"/>
                </a:solidFill>
                <a:latin typeface="Trebuchet MS"/>
                <a:ea typeface="DejaVu Sans"/>
              </a:rPr>
            </a:br>
            <a:r>
              <a:rPr lang="hu-HU" sz="1870" b="1" strike="noStrike" spc="-1" dirty="0">
                <a:solidFill>
                  <a:srgbClr val="2A5010"/>
                </a:solidFill>
                <a:latin typeface="Trebuchet MS"/>
                <a:ea typeface="DejaVu Sans"/>
              </a:rPr>
              <a:t>önkormányzati működéssel kapcsolatos tevékenysége,</a:t>
            </a:r>
            <a:endParaRPr lang="hu-HU" sz="1870" b="1" strike="noStrike" spc="-1" dirty="0">
              <a:solidFill>
                <a:srgbClr val="000000"/>
              </a:solidFill>
              <a:latin typeface="Arial"/>
            </a:endParaRPr>
          </a:p>
          <a:p>
            <a:pPr algn="ctr">
              <a:lnSpc>
                <a:spcPct val="150000"/>
              </a:lnSpc>
            </a:pPr>
            <a:r>
              <a:rPr lang="hu-HU" sz="1870" b="1" strike="noStrike" spc="-1" dirty="0">
                <a:solidFill>
                  <a:srgbClr val="2A5010"/>
                </a:solidFill>
                <a:latin typeface="Trebuchet MS"/>
                <a:ea typeface="DejaVu Sans"/>
              </a:rPr>
              <a:t>Jegyzői kérdések-válaszok</a:t>
            </a:r>
            <a:endParaRPr lang="hu-HU" sz="1870" b="1" strike="noStrike" spc="-1" dirty="0">
              <a:solidFill>
                <a:srgbClr val="000000"/>
              </a:solidFill>
              <a:latin typeface="Arial"/>
            </a:endParaRPr>
          </a:p>
          <a:p>
            <a:pPr algn="ctr">
              <a:lnSpc>
                <a:spcPct val="150000"/>
              </a:lnSpc>
            </a:pPr>
            <a:endParaRPr lang="hu-HU" sz="1870" b="0" strike="noStrike" spc="-1" dirty="0">
              <a:solidFill>
                <a:srgbClr val="000000"/>
              </a:solidFill>
              <a:latin typeface="Arial"/>
            </a:endParaRPr>
          </a:p>
          <a:p>
            <a:pPr algn="ctr">
              <a:lnSpc>
                <a:spcPct val="150000"/>
              </a:lnSpc>
            </a:pPr>
            <a:r>
              <a:rPr lang="hu-HU" sz="1870" b="0" strike="noStrike" spc="-1" dirty="0">
                <a:solidFill>
                  <a:srgbClr val="2A5010"/>
                </a:solidFill>
                <a:latin typeface="Trebuchet MS"/>
                <a:ea typeface="DejaVu Sans"/>
              </a:rPr>
              <a:t>Készítette: Dr. Czaun Katalin</a:t>
            </a:r>
            <a:br>
              <a:rPr lang="hu-HU" sz="1870" b="0" strike="noStrike" spc="-1" dirty="0">
                <a:solidFill>
                  <a:srgbClr val="2A5010"/>
                </a:solidFill>
                <a:latin typeface="Trebuchet MS"/>
                <a:ea typeface="DejaVu Sans"/>
              </a:rPr>
            </a:br>
            <a:r>
              <a:rPr lang="hu-HU" sz="1870" b="0" strike="noStrike" spc="-1" dirty="0">
                <a:solidFill>
                  <a:srgbClr val="2A5010"/>
                </a:solidFill>
                <a:latin typeface="Trebuchet MS"/>
                <a:ea typeface="DejaVu Sans"/>
              </a:rPr>
              <a:t>főosztályvezető, kamarai jogtanácsos</a:t>
            </a:r>
            <a:endParaRPr lang="hu-HU" sz="1870" b="0" strike="noStrike" spc="-1" dirty="0">
              <a:solidFill>
                <a:srgbClr val="000000"/>
              </a:solidFill>
              <a:latin typeface="Arial"/>
            </a:endParaRPr>
          </a:p>
          <a:p>
            <a:pPr algn="ctr">
              <a:lnSpc>
                <a:spcPct val="150000"/>
              </a:lnSpc>
            </a:pPr>
            <a:r>
              <a:rPr lang="hu-HU" sz="1870" b="0" strike="noStrike" spc="-1" dirty="0">
                <a:solidFill>
                  <a:srgbClr val="2A5010"/>
                </a:solidFill>
                <a:latin typeface="Trebuchet MS"/>
                <a:ea typeface="DejaVu Sans"/>
              </a:rPr>
              <a:t>Hatósági Főosztály</a:t>
            </a:r>
            <a:endParaRPr lang="hu-HU" sz="1870" b="0" strike="noStrike" spc="-1" dirty="0">
              <a:solidFill>
                <a:srgbClr val="000000"/>
              </a:solidFill>
              <a:latin typeface="Arial"/>
            </a:endParaRPr>
          </a:p>
          <a:p>
            <a:pPr algn="ctr">
              <a:lnSpc>
                <a:spcPct val="150000"/>
              </a:lnSpc>
            </a:pPr>
            <a:endParaRPr lang="hu-HU" sz="1870" b="0" strike="noStrike" spc="-1" dirty="0">
              <a:solidFill>
                <a:srgbClr val="000000"/>
              </a:solidFill>
              <a:latin typeface="Arial"/>
            </a:endParaRPr>
          </a:p>
          <a:p>
            <a:pPr algn="ctr">
              <a:lnSpc>
                <a:spcPct val="150000"/>
              </a:lnSpc>
            </a:pPr>
            <a:endParaRPr lang="hu-HU" sz="1870" b="0" strike="noStrike" spc="-1" dirty="0">
              <a:solidFill>
                <a:srgbClr val="000000"/>
              </a:solidFill>
              <a:latin typeface="Arial"/>
            </a:endParaRPr>
          </a:p>
          <a:p>
            <a:pPr algn="ctr">
              <a:lnSpc>
                <a:spcPct val="150000"/>
              </a:lnSpc>
            </a:pPr>
            <a:r>
              <a:rPr lang="hu-HU" sz="1870" b="0" strike="noStrike" spc="-1" dirty="0">
                <a:solidFill>
                  <a:srgbClr val="2A5010"/>
                </a:solidFill>
                <a:latin typeface="Trebuchet MS"/>
                <a:ea typeface="DejaVu Sans"/>
              </a:rPr>
              <a:t>2023. november 9.</a:t>
            </a:r>
            <a:endParaRPr lang="hu-HU" sz="1870" b="0" strike="noStrike" spc="-1" dirty="0">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p:nvPr/>
        </p:nvSpPr>
        <p:spPr>
          <a:xfrm>
            <a:off x="1019160" y="207000"/>
            <a:ext cx="5823360" cy="982146"/>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r>
              <a:rPr lang="hu-HU" sz="2550" b="0" strike="noStrike" spc="-1" dirty="0">
                <a:solidFill>
                  <a:srgbClr val="2A5010"/>
                </a:solidFill>
                <a:latin typeface="Trebuchet MS"/>
                <a:ea typeface="DejaVu Sans"/>
              </a:rPr>
              <a:t>Hatósági szakterület</a:t>
            </a:r>
            <a:endParaRPr lang="hu-HU" sz="2550" b="0" strike="noStrike" spc="-1" dirty="0">
              <a:solidFill>
                <a:srgbClr val="000000"/>
              </a:solidFill>
              <a:latin typeface="Arial"/>
            </a:endParaRPr>
          </a:p>
          <a:p>
            <a:pPr algn="ctr">
              <a:lnSpc>
                <a:spcPct val="100000"/>
              </a:lnSpc>
            </a:pPr>
            <a:endParaRPr lang="hu-HU" sz="2000" b="0" strike="noStrike" spc="-1" dirty="0">
              <a:solidFill>
                <a:srgbClr val="000000"/>
              </a:solidFill>
              <a:latin typeface="Arial"/>
            </a:endParaRPr>
          </a:p>
        </p:txBody>
      </p:sp>
      <p:sp>
        <p:nvSpPr>
          <p:cNvPr id="76"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77" name="CustomShape 2"/>
          <p:cNvSpPr/>
          <p:nvPr/>
        </p:nvSpPr>
        <p:spPr>
          <a:xfrm>
            <a:off x="1018800" y="1789560"/>
            <a:ext cx="6313680" cy="41353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nSpc>
                <a:spcPct val="100000"/>
              </a:lnSpc>
            </a:pPr>
            <a:endParaRPr lang="hu-HU" sz="1870" b="0" strike="noStrike" spc="-1">
              <a:solidFill>
                <a:srgbClr val="000000"/>
              </a:solidFill>
              <a:latin typeface="Arial"/>
            </a:endParaRPr>
          </a:p>
          <a:p>
            <a:pPr>
              <a:lnSpc>
                <a:spcPct val="100000"/>
              </a:lnSpc>
            </a:pPr>
            <a:endParaRPr lang="hu-HU" sz="1870" b="0" strike="noStrike" spc="-1">
              <a:solidFill>
                <a:srgbClr val="000000"/>
              </a:solidFill>
              <a:latin typeface="Arial"/>
            </a:endParaRPr>
          </a:p>
          <a:p>
            <a:pPr>
              <a:lnSpc>
                <a:spcPct val="100000"/>
              </a:lnSpc>
            </a:pPr>
            <a:endParaRPr lang="hu-HU" sz="1870" b="0" strike="noStrike" spc="-1">
              <a:solidFill>
                <a:srgbClr val="000000"/>
              </a:solidFill>
              <a:latin typeface="Arial"/>
            </a:endParaRPr>
          </a:p>
        </p:txBody>
      </p:sp>
      <p:sp>
        <p:nvSpPr>
          <p:cNvPr id="78" name="Szövegdoboz 2"/>
          <p:cNvSpPr/>
          <p:nvPr/>
        </p:nvSpPr>
        <p:spPr>
          <a:xfrm>
            <a:off x="449280" y="1395360"/>
            <a:ext cx="7027845" cy="503325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nSpc>
                <a:spcPct val="107000"/>
              </a:lnSpc>
              <a:spcAft>
                <a:spcPts val="799"/>
              </a:spcAft>
            </a:pPr>
            <a:r>
              <a:rPr lang="hu-HU" sz="1400" b="1" strike="noStrike" spc="-1" dirty="0">
                <a:solidFill>
                  <a:srgbClr val="2A5010"/>
                </a:solidFill>
                <a:latin typeface="Trebuchet MS"/>
              </a:rPr>
              <a:t>Az </a:t>
            </a:r>
            <a:r>
              <a:rPr lang="hu-HU" sz="1400" b="1" strike="noStrike" spc="-1" dirty="0" err="1">
                <a:solidFill>
                  <a:srgbClr val="2A5010"/>
                </a:solidFill>
                <a:latin typeface="Trebuchet MS"/>
              </a:rPr>
              <a:t>Ákr</a:t>
            </a:r>
            <a:r>
              <a:rPr lang="hu-HU" sz="1400" b="1" strike="noStrike" spc="-1" dirty="0">
                <a:solidFill>
                  <a:srgbClr val="2A5010"/>
                </a:solidFill>
                <a:latin typeface="Trebuchet MS"/>
              </a:rPr>
              <a:t>. 120. § (1) bekezdése helyébe a következő rendelkezés lép:</a:t>
            </a:r>
            <a:endParaRPr lang="hu-HU" sz="1400" b="0" strike="noStrike" spc="-1" dirty="0">
              <a:solidFill>
                <a:srgbClr val="000000"/>
              </a:solidFill>
              <a:latin typeface="Arial"/>
            </a:endParaRPr>
          </a:p>
          <a:p>
            <a:pPr algn="just">
              <a:lnSpc>
                <a:spcPct val="107000"/>
              </a:lnSpc>
              <a:spcAft>
                <a:spcPts val="799"/>
              </a:spcAft>
            </a:pPr>
            <a:r>
              <a:rPr lang="hu-HU" sz="1400" b="0" strike="noStrike" spc="-1" dirty="0">
                <a:solidFill>
                  <a:srgbClr val="2A5010"/>
                </a:solidFill>
                <a:latin typeface="Trebuchet MS"/>
              </a:rPr>
              <a:t>„(1) Ha a hatóság megállapítja, hogy a másodfokú hatóság, a felügyeleti szerv vagy a közigazgatási bíróság által el nem bírált döntése jogszabályt sért, a döntését annak közlésétől – a közigazgatási szabályszegések szankcióiról szóló 2017. évi CXXV. törvény 5/A. §-</a:t>
            </a:r>
            <a:r>
              <a:rPr lang="hu-HU" sz="1400" b="0" strike="noStrike" spc="-1" dirty="0" err="1">
                <a:solidFill>
                  <a:srgbClr val="2A5010"/>
                </a:solidFill>
                <a:latin typeface="Trebuchet MS"/>
              </a:rPr>
              <a:t>ába</a:t>
            </a:r>
            <a:r>
              <a:rPr lang="hu-HU" sz="1400" b="0" strike="noStrike" spc="-1" dirty="0">
                <a:solidFill>
                  <a:srgbClr val="2A5010"/>
                </a:solidFill>
                <a:latin typeface="Trebuchet MS"/>
              </a:rPr>
              <a:t> ütköző esetben a büntetőügyben hozott határozat közlésétől – számított egy éven belül, legfeljebb egy ízben módosítja vagy visszavonja. A módosítás vagy visszavonás keresettel támadott döntés esetében a </a:t>
            </a:r>
            <a:r>
              <a:rPr lang="hu-HU" sz="1400" b="0" strike="noStrike" spc="-1" dirty="0" err="1">
                <a:solidFill>
                  <a:srgbClr val="2A5010"/>
                </a:solidFill>
                <a:latin typeface="Trebuchet MS"/>
              </a:rPr>
              <a:t>védirat</a:t>
            </a:r>
            <a:r>
              <a:rPr lang="hu-HU" sz="1400" b="0" strike="noStrike" spc="-1" dirty="0">
                <a:solidFill>
                  <a:srgbClr val="2A5010"/>
                </a:solidFill>
                <a:latin typeface="Trebuchet MS"/>
              </a:rPr>
              <a:t> továbbítását követően kizárólag a 115. § (6) bekezdése szerint lehetséges.”</a:t>
            </a:r>
            <a:endParaRPr lang="hu-HU" sz="1400" b="0" strike="noStrike" spc="-1" dirty="0">
              <a:solidFill>
                <a:srgbClr val="000000"/>
              </a:solidFill>
              <a:latin typeface="Arial"/>
            </a:endParaRPr>
          </a:p>
          <a:p>
            <a:pPr>
              <a:lnSpc>
                <a:spcPct val="100000"/>
              </a:lnSpc>
              <a:spcAft>
                <a:spcPts val="799"/>
              </a:spcAft>
            </a:pPr>
            <a:r>
              <a:rPr lang="hu-HU" sz="1400" b="1" strike="noStrike" spc="-1" dirty="0">
                <a:solidFill>
                  <a:srgbClr val="2A5010"/>
                </a:solidFill>
                <a:latin typeface="Trebuchet MS"/>
              </a:rPr>
              <a:t>Az </a:t>
            </a:r>
            <a:r>
              <a:rPr lang="hu-HU" sz="1400" b="1" strike="noStrike" spc="-1" dirty="0" err="1">
                <a:solidFill>
                  <a:srgbClr val="2A5010"/>
                </a:solidFill>
                <a:latin typeface="Trebuchet MS"/>
              </a:rPr>
              <a:t>Ákr</a:t>
            </a:r>
            <a:r>
              <a:rPr lang="hu-HU" sz="1400" b="1" strike="noStrike" spc="-1" dirty="0">
                <a:solidFill>
                  <a:srgbClr val="2A5010"/>
                </a:solidFill>
                <a:latin typeface="Trebuchet MS"/>
              </a:rPr>
              <a:t>. 121. § (2) bekezdése helyébe a következő rendelkezés lép:</a:t>
            </a:r>
            <a:endParaRPr lang="hu-HU" sz="1400" b="0" strike="noStrike" spc="-1" dirty="0">
              <a:solidFill>
                <a:srgbClr val="000000"/>
              </a:solidFill>
              <a:latin typeface="Arial"/>
            </a:endParaRPr>
          </a:p>
          <a:p>
            <a:pPr algn="just">
              <a:lnSpc>
                <a:spcPct val="100000"/>
              </a:lnSpc>
              <a:spcAft>
                <a:spcPts val="799"/>
              </a:spcAft>
            </a:pPr>
            <a:r>
              <a:rPr lang="hu-HU" sz="1400" b="0" strike="noStrike" spc="-1" dirty="0">
                <a:solidFill>
                  <a:srgbClr val="2A5010"/>
                </a:solidFill>
                <a:latin typeface="Trebuchet MS"/>
              </a:rPr>
              <a:t>„(2) Ha a hatóság döntése jogszabályt sért, a felügyeleti szerv legfeljebb egy ízben – a közigazgatási szabályszegések szankcióiról szóló 2017. évi CXXV. törvény 5/A. §-</a:t>
            </a:r>
            <a:r>
              <a:rPr lang="hu-HU" sz="1400" b="0" strike="noStrike" spc="-1" dirty="0" err="1">
                <a:solidFill>
                  <a:srgbClr val="2A5010"/>
                </a:solidFill>
                <a:latin typeface="Trebuchet MS"/>
              </a:rPr>
              <a:t>ába</a:t>
            </a:r>
            <a:r>
              <a:rPr lang="hu-HU" sz="1400" b="0" strike="noStrike" spc="-1" dirty="0">
                <a:solidFill>
                  <a:srgbClr val="2A5010"/>
                </a:solidFill>
                <a:latin typeface="Trebuchet MS"/>
              </a:rPr>
              <a:t> ütköző esetben a büntetőügyben hozott határozat közlésétől számított egy éven belül, a (3) bekezdésben meghatározott időtartamon túl is – azt megváltoztatja vagy megsemmisíti, és szükség esetén a döntést hozó hatóságot új eljárásra utasítja. A megváltoztatás vagy megsemmisítés keresettel támadott döntés esetében a </a:t>
            </a:r>
            <a:r>
              <a:rPr lang="hu-HU" sz="1400" b="0" strike="noStrike" spc="-1" dirty="0" err="1">
                <a:solidFill>
                  <a:srgbClr val="2A5010"/>
                </a:solidFill>
                <a:latin typeface="Trebuchet MS"/>
              </a:rPr>
              <a:t>védirat</a:t>
            </a:r>
            <a:r>
              <a:rPr lang="hu-HU" sz="1400" b="0" strike="noStrike" spc="-1" dirty="0">
                <a:solidFill>
                  <a:srgbClr val="2A5010"/>
                </a:solidFill>
                <a:latin typeface="Trebuchet MS"/>
              </a:rPr>
              <a:t> továbbítását követően kizárólag a 115. § (6) bekezdése szerint lehetséges.”</a:t>
            </a:r>
            <a:endParaRPr lang="hu-HU" sz="1400" b="0" strike="noStrike" spc="-1" dirty="0">
              <a:solidFill>
                <a:srgbClr val="000000"/>
              </a:solidFill>
              <a:latin typeface="Arial"/>
            </a:endParaRPr>
          </a:p>
          <a:p>
            <a:pPr>
              <a:lnSpc>
                <a:spcPct val="100000"/>
              </a:lnSpc>
              <a:spcAft>
                <a:spcPts val="799"/>
              </a:spcAft>
            </a:pPr>
            <a:r>
              <a:rPr lang="hu-HU" sz="1400" b="1" strike="noStrike" spc="-1" dirty="0">
                <a:solidFill>
                  <a:srgbClr val="2A5010"/>
                </a:solidFill>
                <a:latin typeface="Trebuchet MS"/>
              </a:rPr>
              <a:t>Az </a:t>
            </a:r>
            <a:r>
              <a:rPr lang="hu-HU" sz="1400" b="1" strike="noStrike" spc="-1" dirty="0" err="1">
                <a:solidFill>
                  <a:srgbClr val="2A5010"/>
                </a:solidFill>
                <a:latin typeface="Trebuchet MS"/>
              </a:rPr>
              <a:t>Ákr</a:t>
            </a:r>
            <a:r>
              <a:rPr lang="hu-HU" sz="1400" b="1" strike="noStrike" spc="-1" dirty="0">
                <a:solidFill>
                  <a:srgbClr val="2A5010"/>
                </a:solidFill>
                <a:latin typeface="Trebuchet MS"/>
              </a:rPr>
              <a:t>. 127. §-a </a:t>
            </a:r>
            <a:r>
              <a:rPr lang="hu-HU" sz="1400" b="1" strike="noStrike" spc="-1" dirty="0" err="1">
                <a:solidFill>
                  <a:srgbClr val="2A5010"/>
                </a:solidFill>
                <a:latin typeface="Trebuchet MS"/>
              </a:rPr>
              <a:t>a</a:t>
            </a:r>
            <a:r>
              <a:rPr lang="hu-HU" sz="1400" b="1" strike="noStrike" spc="-1" dirty="0">
                <a:solidFill>
                  <a:srgbClr val="2A5010"/>
                </a:solidFill>
                <a:latin typeface="Trebuchet MS"/>
              </a:rPr>
              <a:t> következő (3) bekezdéssel egészül ki:</a:t>
            </a:r>
            <a:endParaRPr lang="hu-HU" sz="1400" b="0" strike="noStrike" spc="-1" dirty="0">
              <a:solidFill>
                <a:srgbClr val="000000"/>
              </a:solidFill>
              <a:latin typeface="Arial"/>
            </a:endParaRPr>
          </a:p>
          <a:p>
            <a:pPr algn="just">
              <a:lnSpc>
                <a:spcPct val="100000"/>
              </a:lnSpc>
              <a:spcAft>
                <a:spcPts val="799"/>
              </a:spcAft>
            </a:pPr>
            <a:r>
              <a:rPr lang="hu-HU" sz="1400" b="0" strike="noStrike" spc="-1" dirty="0">
                <a:solidFill>
                  <a:srgbClr val="2A5010"/>
                </a:solidFill>
                <a:latin typeface="Trebuchet MS"/>
              </a:rPr>
              <a:t>„(3) Ha a hatóság a keresetlevél alapján módosítja vagy visszavonja a döntését, akkor viseli a keresetlevél előterjesztésével kapcsolatban felmerült ügyféli költségeket.”</a:t>
            </a:r>
            <a:endParaRPr lang="hu-HU" sz="1400" b="0" strike="noStrike" spc="-1" dirty="0">
              <a:solidFill>
                <a:srgbClr val="000000"/>
              </a:solidFill>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1019160" y="220680"/>
            <a:ext cx="5823360" cy="7880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a:solidFill>
                  <a:srgbClr val="2A5010"/>
                </a:solidFill>
                <a:latin typeface="Trebuchet MS"/>
                <a:ea typeface="DejaVu Sans"/>
              </a:rPr>
              <a:t>Panasztörvény</a:t>
            </a:r>
            <a:endParaRPr lang="hu-HU" sz="2550" b="0" strike="noStrike" spc="-1">
              <a:solidFill>
                <a:srgbClr val="000000"/>
              </a:solidFill>
              <a:latin typeface="Arial"/>
            </a:endParaRPr>
          </a:p>
          <a:p>
            <a:pPr algn="ctr">
              <a:lnSpc>
                <a:spcPct val="100000"/>
              </a:lnSpc>
            </a:pPr>
            <a:endParaRPr lang="hu-HU" sz="2000" b="0" strike="noStrike" spc="-1">
              <a:solidFill>
                <a:srgbClr val="000000"/>
              </a:solidFill>
              <a:latin typeface="Arial"/>
            </a:endParaRPr>
          </a:p>
        </p:txBody>
      </p:sp>
      <p:sp>
        <p:nvSpPr>
          <p:cNvPr id="80"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81" name="CustomShape 2"/>
          <p:cNvSpPr/>
          <p:nvPr/>
        </p:nvSpPr>
        <p:spPr>
          <a:xfrm>
            <a:off x="339120" y="914400"/>
            <a:ext cx="6993720" cy="54230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nSpc>
                <a:spcPct val="107000"/>
              </a:lnSpc>
            </a:pPr>
            <a:r>
              <a:rPr lang="pt-BR" sz="1400" b="0" strike="noStrike" spc="-1" dirty="0">
                <a:solidFill>
                  <a:srgbClr val="2A5010"/>
                </a:solidFill>
                <a:latin typeface="Trebuchet MS"/>
              </a:rPr>
              <a:t>A PTV 3. § alapján:</a:t>
            </a: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(1) A panaszt és a közérdekű bejelentést - ha törvény eltérően nem rendelkezik - az eljárásra jogosult szervhez történő beérkezésétől számított </a:t>
            </a:r>
            <a:r>
              <a:rPr lang="hu-HU" sz="1400" b="1" strike="noStrike" spc="-1" dirty="0">
                <a:solidFill>
                  <a:srgbClr val="2A5010"/>
                </a:solidFill>
                <a:latin typeface="Trebuchet MS"/>
              </a:rPr>
              <a:t>harminc napon </a:t>
            </a:r>
            <a:r>
              <a:rPr lang="hu-HU" sz="1400" b="0" strike="noStrike" spc="-1" dirty="0">
                <a:solidFill>
                  <a:srgbClr val="2A5010"/>
                </a:solidFill>
                <a:latin typeface="Trebuchet MS"/>
              </a:rPr>
              <a:t>belül kell elintézni.</a:t>
            </a: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(2) Ha a panasz vagy a közérdekű bejelentés elintézését megalapozó vizsgálat </a:t>
            </a:r>
            <a:r>
              <a:rPr lang="hu-HU" sz="1400" b="1" strike="noStrike" spc="-1" dirty="0">
                <a:solidFill>
                  <a:srgbClr val="2A5010"/>
                </a:solidFill>
                <a:latin typeface="Trebuchet MS"/>
              </a:rPr>
              <a:t>előreláthatólag harminc napnál hosszabb ideig tart</a:t>
            </a:r>
            <a:r>
              <a:rPr lang="hu-HU" sz="1400" b="0" strike="noStrike" spc="-1" dirty="0">
                <a:solidFill>
                  <a:srgbClr val="2A5010"/>
                </a:solidFill>
                <a:latin typeface="Trebuchet MS"/>
              </a:rPr>
              <a:t>, erről a panaszost vagy a közérdekű bejelentőt - az elintézés várható időpontjának és a vizsgálat meghosszabbítása indokainak egyidejű megjelölésével - </a:t>
            </a:r>
            <a:r>
              <a:rPr lang="hu-HU" sz="1400" b="1" strike="noStrike" spc="-1" dirty="0">
                <a:solidFill>
                  <a:srgbClr val="2A5010"/>
                </a:solidFill>
                <a:latin typeface="Trebuchet MS"/>
              </a:rPr>
              <a:t>tájékoztatni kell</a:t>
            </a:r>
            <a:r>
              <a:rPr lang="hu-HU" sz="1400" b="0" strike="noStrike" spc="-1" dirty="0">
                <a:solidFill>
                  <a:srgbClr val="2A5010"/>
                </a:solidFill>
                <a:latin typeface="Trebuchet MS"/>
              </a:rPr>
              <a:t>. A panasz vagy a közérdekű bejelentés elintézésének határideje ebben az esetben sem haladhatja meg a </a:t>
            </a:r>
            <a:r>
              <a:rPr lang="hu-HU" sz="1400" b="1" strike="noStrike" spc="-1" dirty="0">
                <a:solidFill>
                  <a:srgbClr val="2A5010"/>
                </a:solidFill>
                <a:latin typeface="Trebuchet MS"/>
              </a:rPr>
              <a:t>hat hónapot</a:t>
            </a:r>
            <a:r>
              <a:rPr lang="hu-HU" sz="1400" b="0" strike="noStrike" spc="-1" dirty="0">
                <a:solidFill>
                  <a:srgbClr val="2A5010"/>
                </a:solidFill>
                <a:latin typeface="Trebuchet MS"/>
              </a:rPr>
              <a:t>.</a:t>
            </a: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(4) Ha az eljárásra jogosult szerv a panasz vagy a közérdekű bejelentés vizsgálata keretében észleli, hogy a panasz vagy a közérdekű bejelentés elintézése </a:t>
            </a:r>
            <a:r>
              <a:rPr lang="hu-HU" sz="1400" b="1" strike="noStrike" spc="-1" dirty="0">
                <a:solidFill>
                  <a:srgbClr val="2A5010"/>
                </a:solidFill>
                <a:latin typeface="Trebuchet MS"/>
              </a:rPr>
              <a:t>más eljárás hatálya alá tartozik,</a:t>
            </a: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a) erre vonatkozó feladat- és hatásköre esetén a más eljárás megindításáról,</a:t>
            </a: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b) erre vonatkozó feladat- és hatásköre hiányában a más eljárás megindítására, illetve lefolytatására jogosult szervhez való áttételről haladéktalanul gondoskodik, és ezzel egyidejűleg erről a panaszost vagy a közérdekű bejelentőt </a:t>
            </a:r>
            <a:r>
              <a:rPr lang="hu-HU" sz="1400" b="1" strike="noStrike" spc="-1" dirty="0">
                <a:solidFill>
                  <a:srgbClr val="2A5010"/>
                </a:solidFill>
                <a:latin typeface="Trebuchet MS"/>
              </a:rPr>
              <a:t>értesíti</a:t>
            </a:r>
            <a:r>
              <a:rPr lang="hu-HU" sz="1400" b="0" strike="noStrike" spc="-1" dirty="0">
                <a:solidFill>
                  <a:srgbClr val="2A5010"/>
                </a:solidFill>
                <a:latin typeface="Trebuchet MS"/>
              </a:rPr>
              <a:t>.</a:t>
            </a:r>
            <a:endParaRPr lang="hu-HU" sz="1400" b="0" strike="noStrike" spc="-1" dirty="0">
              <a:solidFill>
                <a:srgbClr val="000000"/>
              </a:solidFill>
              <a:latin typeface="Arial"/>
            </a:endParaRPr>
          </a:p>
          <a:p>
            <a:pPr>
              <a:lnSpc>
                <a:spcPct val="107000"/>
              </a:lnSpc>
            </a:pPr>
            <a:endParaRPr lang="hu-HU" sz="1400" b="0" strike="noStrike" spc="-1" dirty="0">
              <a:solidFill>
                <a:srgbClr val="000000"/>
              </a:solidFill>
              <a:latin typeface="Arial"/>
            </a:endParaRPr>
          </a:p>
          <a:p>
            <a:pPr>
              <a:lnSpc>
                <a:spcPct val="107000"/>
              </a:lnSpc>
            </a:pPr>
            <a:r>
              <a:rPr lang="pt-BR" sz="1400" b="0" strike="noStrike" spc="-1" dirty="0">
                <a:solidFill>
                  <a:srgbClr val="2A5010"/>
                </a:solidFill>
                <a:latin typeface="Trebuchet MS"/>
              </a:rPr>
              <a:t>A PTV </a:t>
            </a:r>
            <a:r>
              <a:rPr lang="hu-HU" sz="1400" b="0" strike="noStrike" spc="-1" dirty="0">
                <a:solidFill>
                  <a:srgbClr val="2A5010"/>
                </a:solidFill>
                <a:latin typeface="Trebuchet MS"/>
              </a:rPr>
              <a:t>6</a:t>
            </a:r>
            <a:r>
              <a:rPr lang="pt-BR" sz="1400" b="0" strike="noStrike" spc="-1" dirty="0">
                <a:solidFill>
                  <a:srgbClr val="2A5010"/>
                </a:solidFill>
                <a:latin typeface="Trebuchet MS"/>
              </a:rPr>
              <a:t>. §</a:t>
            </a:r>
            <a:r>
              <a:rPr lang="hu-HU" sz="1400" b="0" strike="noStrike" spc="-1" dirty="0">
                <a:solidFill>
                  <a:srgbClr val="2A5010"/>
                </a:solidFill>
                <a:latin typeface="Trebuchet MS"/>
              </a:rPr>
              <a:t> (4)</a:t>
            </a:r>
            <a:r>
              <a:rPr lang="pt-BR" sz="1400" b="0" strike="noStrike" spc="-1" dirty="0">
                <a:solidFill>
                  <a:srgbClr val="2A5010"/>
                </a:solidFill>
                <a:latin typeface="Trebuchet MS"/>
              </a:rPr>
              <a:t> </a:t>
            </a:r>
            <a:r>
              <a:rPr lang="hu-HU" sz="1400" b="0" strike="noStrike" spc="-1" dirty="0">
                <a:solidFill>
                  <a:srgbClr val="2A5010"/>
                </a:solidFill>
                <a:latin typeface="Trebuchet MS"/>
              </a:rPr>
              <a:t>bekezdés: valótlan adatot közölt – régi </a:t>
            </a:r>
            <a:r>
              <a:rPr lang="hu-HU" sz="1400" b="0" strike="noStrike" spc="-1" dirty="0" err="1">
                <a:solidFill>
                  <a:srgbClr val="2A5010"/>
                </a:solidFill>
                <a:latin typeface="Trebuchet MS"/>
              </a:rPr>
              <a:t>Ptv</a:t>
            </a:r>
            <a:r>
              <a:rPr lang="hu-HU" sz="1400" b="0" strike="noStrike" spc="-1" dirty="0">
                <a:solidFill>
                  <a:srgbClr val="2A5010"/>
                </a:solidFill>
                <a:latin typeface="Trebuchet MS"/>
              </a:rPr>
              <a:t>: döntő jelentőségű valótlan adat </a:t>
            </a:r>
            <a:endParaRPr lang="hu-HU" sz="1400" b="0" strike="noStrike" spc="-1" dirty="0">
              <a:solidFill>
                <a:srgbClr val="000000"/>
              </a:solidFill>
              <a:latin typeface="Arial"/>
            </a:endParaRPr>
          </a:p>
          <a:p>
            <a:pPr>
              <a:lnSpc>
                <a:spcPct val="107000"/>
              </a:lnSpc>
            </a:pP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Belső visszaélés bejelentésre vonatkozó szabályok 2025. január 1. napjától alkalmazandók.</a:t>
            </a:r>
            <a:endParaRPr lang="hu-HU" sz="1400" b="0" strike="noStrike" spc="-1" dirty="0">
              <a:solidFill>
                <a:srgbClr val="000000"/>
              </a:solidFill>
              <a:latin typeface="Arial"/>
            </a:endParaRPr>
          </a:p>
          <a:p>
            <a:pPr>
              <a:lnSpc>
                <a:spcPct val="107000"/>
              </a:lnSpc>
            </a:pPr>
            <a:endParaRPr lang="hu-HU" sz="1400" b="0" strike="noStrike" spc="-1" dirty="0">
              <a:solidFill>
                <a:srgbClr val="000000"/>
              </a:solidFill>
              <a:latin typeface="Arial"/>
            </a:endParaRPr>
          </a:p>
          <a:p>
            <a:pPr>
              <a:lnSpc>
                <a:spcPct val="100000"/>
              </a:lnSpc>
            </a:pPr>
            <a:endParaRPr lang="hu-HU" sz="1870" b="0" strike="noStrike" spc="-1" dirty="0">
              <a:solidFill>
                <a:srgbClr val="000000"/>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1130400" y="1097640"/>
            <a:ext cx="5823360" cy="129276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rmAutofit/>
          </a:bodyPr>
          <a:lstStyle/>
          <a:p>
            <a:pPr algn="ctr">
              <a:lnSpc>
                <a:spcPct val="100000"/>
              </a:lnSpc>
            </a:pPr>
            <a:br>
              <a:rPr sz="1350"/>
            </a:br>
            <a:endParaRPr lang="hu-HU" sz="1350" b="0" strike="noStrike" spc="-1">
              <a:solidFill>
                <a:srgbClr val="000000"/>
              </a:solidFill>
              <a:latin typeface="Arial"/>
            </a:endParaRPr>
          </a:p>
        </p:txBody>
      </p:sp>
      <p:sp>
        <p:nvSpPr>
          <p:cNvPr id="83" name="CustomShape 2"/>
          <p:cNvSpPr/>
          <p:nvPr/>
        </p:nvSpPr>
        <p:spPr>
          <a:xfrm>
            <a:off x="608040" y="2018520"/>
            <a:ext cx="5827320" cy="33512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nSpc>
                <a:spcPct val="150000"/>
              </a:lnSpc>
            </a:pPr>
            <a:endParaRPr lang="hu-HU" sz="1350" b="0" strike="noStrike" spc="-1">
              <a:solidFill>
                <a:srgbClr val="000000"/>
              </a:solidFill>
              <a:latin typeface="Arial"/>
            </a:endParaRPr>
          </a:p>
          <a:p>
            <a:pPr>
              <a:lnSpc>
                <a:spcPct val="100000"/>
              </a:lnSpc>
            </a:pPr>
            <a:endParaRPr lang="hu-HU" sz="1350" b="0" strike="noStrike" spc="-1">
              <a:solidFill>
                <a:srgbClr val="000000"/>
              </a:solidFill>
              <a:latin typeface="Arial"/>
            </a:endParaRPr>
          </a:p>
          <a:p>
            <a:pPr>
              <a:lnSpc>
                <a:spcPct val="100000"/>
              </a:lnSpc>
            </a:pPr>
            <a:endParaRPr lang="hu-HU" sz="1350" b="0" strike="noStrike" spc="-1">
              <a:solidFill>
                <a:srgbClr val="000000"/>
              </a:solidFill>
              <a:latin typeface="Arial"/>
            </a:endParaRPr>
          </a:p>
        </p:txBody>
      </p:sp>
      <p:sp>
        <p:nvSpPr>
          <p:cNvPr id="84" name="CustomShape 1_0"/>
          <p:cNvSpPr/>
          <p:nvPr/>
        </p:nvSpPr>
        <p:spPr>
          <a:xfrm>
            <a:off x="528090" y="141780"/>
            <a:ext cx="6650310" cy="14984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dirty="0">
                <a:solidFill>
                  <a:srgbClr val="2A5010"/>
                </a:solidFill>
                <a:latin typeface="Trebuchet MS"/>
              </a:rPr>
              <a:t>Szomszédos ingatlanok vízelvezetési problémáival összefüggő hatósági ügyek</a:t>
            </a:r>
            <a:br>
              <a:rPr sz="2550" dirty="0"/>
            </a:br>
            <a:endParaRPr lang="hu-HU" sz="2550" b="0" strike="noStrike" spc="-1" dirty="0">
              <a:solidFill>
                <a:srgbClr val="000000"/>
              </a:solidFill>
              <a:latin typeface="Arial"/>
            </a:endParaRPr>
          </a:p>
        </p:txBody>
      </p:sp>
      <p:sp>
        <p:nvSpPr>
          <p:cNvPr id="85" name="CustomShape 2_1"/>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86" name="CustomShape 2_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87" name="Szövegdoboz 89"/>
          <p:cNvSpPr/>
          <p:nvPr/>
        </p:nvSpPr>
        <p:spPr>
          <a:xfrm>
            <a:off x="417240" y="1488240"/>
            <a:ext cx="6878910" cy="50230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0000"/>
              </a:lnSpc>
            </a:pPr>
            <a:r>
              <a:rPr lang="hu-HU" sz="1600" b="0" strike="noStrike" spc="-1" dirty="0">
                <a:solidFill>
                  <a:srgbClr val="2A5010"/>
                </a:solidFill>
                <a:latin typeface="Trebuchet MS"/>
                <a:ea typeface="DejaVu Sans"/>
              </a:rPr>
              <a:t>Vízgazdálkodási hatósági jogkörben, a 72/1996. (V.22.) Korm.rendelet </a:t>
            </a:r>
            <a:endParaRPr lang="hu-HU" sz="1600" b="0" strike="noStrike" spc="-1" dirty="0">
              <a:solidFill>
                <a:srgbClr val="000000"/>
              </a:solidFill>
              <a:latin typeface="Arial"/>
            </a:endParaRPr>
          </a:p>
          <a:p>
            <a:pPr algn="just">
              <a:lnSpc>
                <a:spcPct val="100000"/>
              </a:lnSpc>
            </a:pPr>
            <a:r>
              <a:rPr lang="hu-HU" sz="1600" b="0" strike="noStrike" spc="-1" dirty="0">
                <a:solidFill>
                  <a:srgbClr val="2A5010"/>
                </a:solidFill>
                <a:latin typeface="Trebuchet MS"/>
                <a:ea typeface="DejaVu Sans"/>
              </a:rPr>
              <a:t>25. § (1) A jegyző dönt:</a:t>
            </a:r>
            <a:endParaRPr lang="hu-HU" sz="1600" b="0" strike="noStrike" spc="-1" dirty="0">
              <a:solidFill>
                <a:srgbClr val="000000"/>
              </a:solidFill>
              <a:latin typeface="Arial"/>
            </a:endParaRPr>
          </a:p>
          <a:p>
            <a:pPr lvl="1" algn="just"/>
            <a:r>
              <a:rPr lang="hu-HU" sz="1600" b="0" strike="noStrike" spc="-1" dirty="0">
                <a:solidFill>
                  <a:srgbClr val="2A5010"/>
                </a:solidFill>
                <a:latin typeface="Trebuchet MS"/>
                <a:ea typeface="DejaVu Sans"/>
              </a:rPr>
              <a:t>a) a települések belterületén a vizek természetes áramlásának, lefolyásának önkényes megváltoztatása folytán a szomszédos ingatlanok tulajdonosai között felmerült vitában – a vízjogi engedélyezési kötelezettség alá tartozó vízimunkák megvalósításától eltekintve – a természetes lefolyás biztosításáról vagy az eredeti állapot helyreállításáról;</a:t>
            </a:r>
            <a:endParaRPr lang="hu-HU" sz="1600" b="0" strike="noStrike" spc="-1" dirty="0">
              <a:solidFill>
                <a:srgbClr val="000000"/>
              </a:solidFill>
              <a:latin typeface="Arial"/>
            </a:endParaRPr>
          </a:p>
          <a:p>
            <a:pPr algn="just">
              <a:lnSpc>
                <a:spcPct val="100000"/>
              </a:lnSpc>
            </a:pPr>
            <a:endParaRPr lang="hu-HU" sz="1600" b="0" strike="noStrike" spc="-1" dirty="0">
              <a:solidFill>
                <a:srgbClr val="000000"/>
              </a:solidFill>
              <a:latin typeface="Arial"/>
            </a:endParaRPr>
          </a:p>
          <a:p>
            <a:pPr algn="just">
              <a:lnSpc>
                <a:spcPct val="100000"/>
              </a:lnSpc>
            </a:pPr>
            <a:r>
              <a:rPr lang="hu-HU" sz="1600" b="0" strike="noStrike" spc="-1" dirty="0">
                <a:solidFill>
                  <a:srgbClr val="2A5010"/>
                </a:solidFill>
                <a:latin typeface="Trebuchet MS"/>
                <a:ea typeface="DejaVu Sans"/>
              </a:rPr>
              <a:t>Jegyző eljárása:</a:t>
            </a:r>
            <a:endParaRPr lang="hu-HU" sz="1600" b="0" strike="noStrike" spc="-1" dirty="0">
              <a:solidFill>
                <a:srgbClr val="000000"/>
              </a:solidFill>
              <a:latin typeface="Arial"/>
            </a:endParaRPr>
          </a:p>
          <a:p>
            <a:pPr marL="742950" lvl="1" indent="-285750" algn="just">
              <a:buFont typeface="Wingdings" panose="05000000000000000000" pitchFamily="2" charset="2"/>
              <a:buChar char="Ø"/>
            </a:pPr>
            <a:r>
              <a:rPr lang="hu-HU" sz="1600" b="0" strike="noStrike" spc="-1" dirty="0">
                <a:solidFill>
                  <a:srgbClr val="2A5010"/>
                </a:solidFill>
                <a:latin typeface="Trebuchet MS"/>
                <a:ea typeface="DejaVu Sans"/>
              </a:rPr>
              <a:t>vízügyi hatósági eljárás </a:t>
            </a:r>
            <a:endParaRPr lang="hu-HU" sz="1600" b="0" strike="noStrike" spc="-1" dirty="0">
              <a:solidFill>
                <a:srgbClr val="000000"/>
              </a:solidFill>
              <a:latin typeface="Arial"/>
            </a:endParaRPr>
          </a:p>
          <a:p>
            <a:pPr marL="742950" lvl="1" indent="-285750" algn="just">
              <a:buFont typeface="Wingdings" panose="05000000000000000000" pitchFamily="2" charset="2"/>
              <a:buChar char="Ø"/>
            </a:pPr>
            <a:r>
              <a:rPr lang="hu-HU" sz="1600" b="0" strike="noStrike" spc="-1" dirty="0">
                <a:solidFill>
                  <a:srgbClr val="2A5010"/>
                </a:solidFill>
                <a:latin typeface="Trebuchet MS"/>
                <a:ea typeface="DejaVu Sans"/>
              </a:rPr>
              <a:t>birtokvédelmi eljárás</a:t>
            </a:r>
            <a:endParaRPr lang="hu-HU" sz="1600" b="0" strike="noStrike" spc="-1" dirty="0">
              <a:solidFill>
                <a:srgbClr val="000000"/>
              </a:solidFill>
              <a:latin typeface="Arial"/>
            </a:endParaRPr>
          </a:p>
          <a:p>
            <a:pPr algn="just">
              <a:lnSpc>
                <a:spcPct val="100000"/>
              </a:lnSpc>
              <a:spcBef>
                <a:spcPts val="600"/>
              </a:spcBef>
            </a:pPr>
            <a:r>
              <a:rPr lang="hu-HU" sz="1600" b="0" strike="noStrike" spc="-1" dirty="0">
                <a:solidFill>
                  <a:srgbClr val="2A5010"/>
                </a:solidFill>
                <a:latin typeface="Trebuchet MS"/>
                <a:ea typeface="DejaVu Sans"/>
              </a:rPr>
              <a:t>Kormányhivatal, mint építésügyi hatóság: 253/1997. (XII.20.) Korm. Rendelet 47. § (8) bekezdése alapján jár el. (csatorna hiánya, nem megfelelő állapota)</a:t>
            </a:r>
            <a:endParaRPr lang="hu-HU" sz="1600" b="0" strike="noStrike" spc="-1" dirty="0">
              <a:solidFill>
                <a:srgbClr val="000000"/>
              </a:solidFill>
              <a:latin typeface="Arial"/>
            </a:endParaRPr>
          </a:p>
          <a:p>
            <a:pPr algn="just">
              <a:lnSpc>
                <a:spcPct val="115000"/>
              </a:lnSpc>
              <a:spcBef>
                <a:spcPts val="1414"/>
              </a:spcBef>
              <a:spcAft>
                <a:spcPts val="1414"/>
              </a:spcAft>
              <a:tabLst>
                <a:tab pos="361800" algn="l"/>
              </a:tabLst>
            </a:pPr>
            <a:r>
              <a:rPr lang="hu-HU" sz="1600" b="0" strike="noStrike" spc="-1" dirty="0">
                <a:solidFill>
                  <a:srgbClr val="2A5010"/>
                </a:solidFill>
                <a:latin typeface="Trebuchet MS"/>
                <a:ea typeface="DejaVu Sans"/>
              </a:rPr>
              <a:t>Kfv.VI.38.285/2018/22. Elvi tartalom: Az esőcsatornában folyó csapadékvízzel kapcsolatban a jegyzőnek nincs elsőfokú vízügyi hatósági jogköre.</a:t>
            </a:r>
            <a:endParaRPr lang="hu-HU" sz="1600" b="0" strike="noStrike" spc="-1" dirty="0">
              <a:solidFill>
                <a:srgbClr val="000000"/>
              </a:solidFill>
              <a:latin typeface="Arial"/>
            </a:endParaRPr>
          </a:p>
          <a:p>
            <a:pPr algn="just">
              <a:lnSpc>
                <a:spcPct val="100000"/>
              </a:lnSpc>
              <a:tabLst>
                <a:tab pos="361800" algn="l"/>
              </a:tabLst>
            </a:pPr>
            <a:endParaRPr lang="hu-HU" sz="1600" b="0" strike="noStrike" spc="-1" dirty="0">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821700" y="355320"/>
            <a:ext cx="6428160" cy="10274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400" b="0" strike="noStrike" spc="-1" dirty="0">
                <a:solidFill>
                  <a:srgbClr val="2A5010"/>
                </a:solidFill>
                <a:latin typeface="Trebuchet MS"/>
                <a:ea typeface="DejaVu Sans"/>
              </a:rPr>
              <a:t>Kérdések-válaszok</a:t>
            </a:r>
            <a:br>
              <a:rPr sz="2400" dirty="0"/>
            </a:br>
            <a:endParaRPr lang="hu-HU" sz="2400" b="0" strike="noStrike" spc="-1" dirty="0">
              <a:solidFill>
                <a:srgbClr val="000000"/>
              </a:solidFill>
              <a:latin typeface="Arial"/>
            </a:endParaRPr>
          </a:p>
        </p:txBody>
      </p:sp>
      <p:sp>
        <p:nvSpPr>
          <p:cNvPr id="89" name="CustomShape 2"/>
          <p:cNvSpPr/>
          <p:nvPr/>
        </p:nvSpPr>
        <p:spPr>
          <a:xfrm>
            <a:off x="1413360" y="7597440"/>
            <a:ext cx="5823360" cy="820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90" name="CustomShape 3"/>
          <p:cNvSpPr/>
          <p:nvPr/>
        </p:nvSpPr>
        <p:spPr>
          <a:xfrm>
            <a:off x="655560" y="1682280"/>
            <a:ext cx="6760440" cy="458496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ctr">
              <a:lnSpc>
                <a:spcPct val="100000"/>
              </a:lnSpc>
            </a:pPr>
            <a:endParaRPr lang="hu-HU" sz="1500" b="0" strike="noStrike" spc="-1">
              <a:solidFill>
                <a:srgbClr val="000000"/>
              </a:solidFill>
              <a:latin typeface="Arial"/>
            </a:endParaRPr>
          </a:p>
        </p:txBody>
      </p:sp>
      <p:sp>
        <p:nvSpPr>
          <p:cNvPr id="91" name="CustomShape 2"/>
          <p:cNvSpPr/>
          <p:nvPr/>
        </p:nvSpPr>
        <p:spPr>
          <a:xfrm>
            <a:off x="513720" y="1192260"/>
            <a:ext cx="6902280" cy="51832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7000"/>
              </a:lnSpc>
              <a:spcAft>
                <a:spcPts val="799"/>
              </a:spcAft>
              <a:tabLst>
                <a:tab pos="0" algn="l"/>
              </a:tabLst>
            </a:pPr>
            <a:r>
              <a:rPr lang="hu-HU" sz="1600" b="0" strike="noStrike" spc="-1" dirty="0">
                <a:solidFill>
                  <a:schemeClr val="accent2"/>
                </a:solidFill>
                <a:latin typeface="Trebuchet MS"/>
              </a:rPr>
              <a:t>Amennyiben az elbírálás során a hatóság adatot „kérdez le” a Magyar Államkincstár Szociális Ellátások Nyilvántartási Rendszeréből vagy az ASP alkalmazásközponton keresztül a Keret ELLA-</a:t>
            </a:r>
            <a:r>
              <a:rPr lang="hu-HU" sz="1600" b="0" strike="noStrike" spc="-1" dirty="0" err="1">
                <a:solidFill>
                  <a:schemeClr val="accent2"/>
                </a:solidFill>
                <a:latin typeface="Trebuchet MS"/>
              </a:rPr>
              <a:t>ból</a:t>
            </a:r>
            <a:r>
              <a:rPr lang="hu-HU" sz="1600" b="0" strike="noStrike" spc="-1" dirty="0">
                <a:solidFill>
                  <a:schemeClr val="accent2"/>
                </a:solidFill>
                <a:latin typeface="Trebuchet MS"/>
              </a:rPr>
              <a:t> - az Szt. 8. §-ára figyelemmel nem kerülhet sor sommás eljárásra, hanem teljes eljárást kell lefolytatni? A teljes eljárásra való áttérésről végzést kell hozni, vagy elegendő az ügyfél értesítése?</a:t>
            </a:r>
            <a:endParaRPr lang="hu-HU" sz="1600" b="0" strike="noStrike" spc="-1" dirty="0">
              <a:solidFill>
                <a:srgbClr val="000000"/>
              </a:solidFill>
              <a:latin typeface="Arial"/>
            </a:endParaRPr>
          </a:p>
          <a:p>
            <a:pPr algn="just">
              <a:lnSpc>
                <a:spcPct val="107000"/>
              </a:lnSpc>
              <a:spcAft>
                <a:spcPts val="799"/>
              </a:spcAft>
              <a:tabLst>
                <a:tab pos="0" algn="l"/>
              </a:tabLst>
            </a:pPr>
            <a:r>
              <a:rPr lang="hu-HU" sz="1600" b="0" strike="noStrike" spc="-1" dirty="0">
                <a:solidFill>
                  <a:srgbClr val="2A5010"/>
                </a:solidFill>
                <a:latin typeface="Trebuchet MS"/>
              </a:rPr>
              <a:t>A hivatkozott Szt. 8. §-ban egyértelműen meghatározott a jegyző által vezetett Szt. 18. §-</a:t>
            </a:r>
            <a:r>
              <a:rPr lang="hu-HU" sz="1600" b="0" strike="noStrike" spc="-1" dirty="0" err="1">
                <a:solidFill>
                  <a:srgbClr val="2A5010"/>
                </a:solidFill>
                <a:latin typeface="Trebuchet MS"/>
              </a:rPr>
              <a:t>ában</a:t>
            </a:r>
            <a:r>
              <a:rPr lang="hu-HU" sz="1600" b="0" strike="noStrike" spc="-1" dirty="0">
                <a:solidFill>
                  <a:srgbClr val="2A5010"/>
                </a:solidFill>
                <a:latin typeface="Trebuchet MS"/>
              </a:rPr>
              <a:t> előírt nyilvántartás, amelyben szereplő adatok tekinthetők az </a:t>
            </a:r>
            <a:r>
              <a:rPr lang="hu-HU" sz="1600" b="0" strike="noStrike" spc="-1" dirty="0" err="1">
                <a:solidFill>
                  <a:srgbClr val="2A5010"/>
                </a:solidFill>
                <a:latin typeface="Trebuchet MS"/>
              </a:rPr>
              <a:t>Ákr</a:t>
            </a:r>
            <a:r>
              <a:rPr lang="hu-HU" sz="1600" b="0" strike="noStrike" spc="-1" dirty="0">
                <a:solidFill>
                  <a:srgbClr val="2A5010"/>
                </a:solidFill>
                <a:latin typeface="Trebuchet MS"/>
              </a:rPr>
              <a:t>. 41. § (1) bekezdésében meghatározott „rendelkezésére álló adatnak”. A „lekérdezéssel” beszerzett adat nem tartozik ebbe a körbe. Amennyiben 8 napon belül meg tudja hozni a döntést, akkor nem kell értesítést küldeni az ügyfélnek a teljes eljárásra áttérésről. </a:t>
            </a:r>
            <a:endParaRPr lang="hu-HU" sz="1600" b="0" strike="noStrike" spc="-1" dirty="0">
              <a:solidFill>
                <a:srgbClr val="000000"/>
              </a:solidFill>
              <a:latin typeface="Arial"/>
            </a:endParaRPr>
          </a:p>
          <a:p>
            <a:pPr algn="just">
              <a:lnSpc>
                <a:spcPct val="107000"/>
              </a:lnSpc>
              <a:spcAft>
                <a:spcPts val="799"/>
              </a:spcAft>
              <a:tabLst>
                <a:tab pos="0" algn="l"/>
              </a:tabLst>
            </a:pPr>
            <a:r>
              <a:rPr lang="hu-HU" sz="1600" spc="-1">
                <a:solidFill>
                  <a:srgbClr val="2A5010"/>
                </a:solidFill>
                <a:latin typeface="Trebuchet MS"/>
              </a:rPr>
              <a:t>A teljes eljárásra áttérésről szóló értesítést nem kell végzés formájában meghozni, mert az áttérés indokolását az eljárást lezáró döntés tartalmazza.</a:t>
            </a: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gn="just">
              <a:lnSpc>
                <a:spcPct val="107000"/>
              </a:lnSpc>
              <a:spcAft>
                <a:spcPts val="799"/>
              </a:spcAft>
              <a:tabLst>
                <a:tab pos="0" algn="l"/>
              </a:tabLst>
            </a:pP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nSpc>
                <a:spcPct val="100000"/>
              </a:lnSpc>
              <a:tabLst>
                <a:tab pos="3375720" algn="ctr"/>
              </a:tabLst>
            </a:pPr>
            <a:endParaRPr lang="hu-HU" sz="1350" b="0" strike="noStrike" spc="-1" dirty="0">
              <a:solidFill>
                <a:srgbClr val="000000"/>
              </a:solidFill>
              <a:latin typeface="Arial"/>
            </a:endParaRPr>
          </a:p>
          <a:p>
            <a:pPr>
              <a:lnSpc>
                <a:spcPct val="100000"/>
              </a:lnSpc>
              <a:tabLst>
                <a:tab pos="3375720" algn="ctr"/>
              </a:tabLst>
            </a:pPr>
            <a:endParaRPr lang="hu-HU" sz="1350" b="0" strike="noStrike" spc="-1" dirty="0">
              <a:solidFill>
                <a:srgbClr val="000000"/>
              </a:solidFill>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821520" y="503640"/>
            <a:ext cx="6428160" cy="10274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400" b="0" strike="noStrike" spc="-1">
                <a:solidFill>
                  <a:srgbClr val="2A5010"/>
                </a:solidFill>
                <a:latin typeface="Trebuchet MS"/>
                <a:ea typeface="DejaVu Sans"/>
              </a:rPr>
              <a:t>Kérdések-válaszok</a:t>
            </a:r>
            <a:br>
              <a:rPr sz="2400"/>
            </a:br>
            <a:endParaRPr lang="hu-HU" sz="2400" b="0" strike="noStrike" spc="-1">
              <a:solidFill>
                <a:srgbClr val="000000"/>
              </a:solidFill>
              <a:latin typeface="Arial"/>
            </a:endParaRPr>
          </a:p>
        </p:txBody>
      </p:sp>
      <p:sp>
        <p:nvSpPr>
          <p:cNvPr id="93" name="CustomShape 2"/>
          <p:cNvSpPr/>
          <p:nvPr/>
        </p:nvSpPr>
        <p:spPr>
          <a:xfrm>
            <a:off x="1413360" y="7597440"/>
            <a:ext cx="5823360" cy="820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94" name="CustomShape 3"/>
          <p:cNvSpPr/>
          <p:nvPr/>
        </p:nvSpPr>
        <p:spPr>
          <a:xfrm>
            <a:off x="655560" y="1682280"/>
            <a:ext cx="6760440" cy="458496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ctr">
              <a:lnSpc>
                <a:spcPct val="100000"/>
              </a:lnSpc>
            </a:pPr>
            <a:endParaRPr lang="hu-HU" sz="1500" b="0" strike="noStrike" spc="-1">
              <a:solidFill>
                <a:srgbClr val="000000"/>
              </a:solidFill>
              <a:latin typeface="Arial"/>
            </a:endParaRPr>
          </a:p>
        </p:txBody>
      </p:sp>
      <p:sp>
        <p:nvSpPr>
          <p:cNvPr id="95" name="CustomShape 2"/>
          <p:cNvSpPr/>
          <p:nvPr/>
        </p:nvSpPr>
        <p:spPr>
          <a:xfrm>
            <a:off x="347400" y="1258935"/>
            <a:ext cx="6902280" cy="51832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0000"/>
              </a:lnSpc>
            </a:pPr>
            <a:r>
              <a:rPr lang="hu-HU" sz="1600" b="0" strike="noStrike" spc="-1" dirty="0">
                <a:solidFill>
                  <a:schemeClr val="accent2"/>
                </a:solidFill>
                <a:latin typeface="Trebuchet MS"/>
              </a:rPr>
              <a:t>Gyakran okoz problémát az, hogy a környezettanulmány és a kérelemben feltüntetettek alapján más az egy háztartásban élők köre, mint a lakcímnyilvántartás adatai szerint.</a:t>
            </a:r>
            <a:endParaRPr lang="hu-HU" sz="1600" b="0" strike="noStrike" spc="-1" dirty="0">
              <a:solidFill>
                <a:srgbClr val="000000"/>
              </a:solidFill>
              <a:latin typeface="Arial"/>
            </a:endParaRPr>
          </a:p>
          <a:p>
            <a:pPr algn="just">
              <a:lnSpc>
                <a:spcPct val="100000"/>
              </a:lnSpc>
            </a:pPr>
            <a:endParaRPr lang="hu-HU" sz="1600" b="0" strike="noStrike" spc="-1" dirty="0">
              <a:solidFill>
                <a:srgbClr val="000000"/>
              </a:solidFill>
              <a:latin typeface="Arial"/>
            </a:endParaRPr>
          </a:p>
          <a:p>
            <a:pPr algn="just">
              <a:lnSpc>
                <a:spcPct val="100000"/>
              </a:lnSpc>
            </a:pPr>
            <a:r>
              <a:rPr lang="hu-HU" sz="1600" b="0" strike="noStrike" spc="-1" dirty="0">
                <a:solidFill>
                  <a:schemeClr val="accent2"/>
                </a:solidFill>
                <a:latin typeface="Trebuchet MS"/>
              </a:rPr>
              <a:t> •  rendszeres gyermekvédelmi kedvezmény megállapítása iránt kérelmet terjeszt elő az anya, a kérelem formanyomtatványon feltünteti a saját – lakcímnyilvántartásban szereplő – lakóhelyét, amely nem egyezik meg a házastársa és 2 gyermeke lakcímnyilvántartásban szereplő lakóhelyével, bár egy lakásban élnek.</a:t>
            </a:r>
            <a:endParaRPr lang="hu-HU" sz="1600" b="0" strike="noStrike" spc="-1" dirty="0">
              <a:solidFill>
                <a:srgbClr val="000000"/>
              </a:solidFill>
              <a:latin typeface="Arial"/>
            </a:endParaRPr>
          </a:p>
          <a:p>
            <a:pPr algn="just">
              <a:lnSpc>
                <a:spcPct val="100000"/>
              </a:lnSpc>
            </a:pPr>
            <a:r>
              <a:rPr lang="hu-HU" sz="1600" b="0" strike="noStrike" spc="-1" dirty="0">
                <a:solidFill>
                  <a:schemeClr val="accent2"/>
                </a:solidFill>
                <a:latin typeface="Trebuchet MS"/>
              </a:rPr>
              <a:t>•  rendszeres gyermekvédelmi kedvezmény megállapítása iránt kérelmet terjeszt elő az anya, a kérelem formanyomtatványon feltünteti a saját – lakcímnyilvántartásban szereplő – lakóhelyét, amely megegyezik a 2 gyermeke lakcímnyilvántartásban szereplő lakóhelyével. Az apa is velük, egy lakásban él, de lakóhelye nem azonos a gyermekekével és az anyáéval.</a:t>
            </a:r>
            <a:endParaRPr lang="hu-HU" sz="1600" b="0" strike="noStrike" spc="-1" dirty="0">
              <a:solidFill>
                <a:srgbClr val="000000"/>
              </a:solidFill>
              <a:latin typeface="Arial"/>
            </a:endParaRPr>
          </a:p>
          <a:p>
            <a:pPr algn="just">
              <a:lnSpc>
                <a:spcPct val="100000"/>
              </a:lnSpc>
            </a:pPr>
            <a:endParaRPr lang="hu-HU" sz="1600" b="0" strike="noStrike" spc="-1" dirty="0">
              <a:solidFill>
                <a:srgbClr val="000000"/>
              </a:solidFill>
              <a:latin typeface="Arial"/>
            </a:endParaRPr>
          </a:p>
          <a:p>
            <a:pPr algn="just">
              <a:lnSpc>
                <a:spcPct val="107000"/>
              </a:lnSpc>
              <a:spcAft>
                <a:spcPts val="799"/>
              </a:spcAft>
              <a:tabLst>
                <a:tab pos="0" algn="l"/>
              </a:tabLst>
            </a:pPr>
            <a:r>
              <a:rPr lang="hu-HU" sz="1600" b="0" strike="noStrike" spc="-1" dirty="0">
                <a:solidFill>
                  <a:schemeClr val="accent2"/>
                </a:solidFill>
                <a:latin typeface="Trebuchet MS"/>
              </a:rPr>
              <a:t>Elbírálható-e ezen körülmények mellett érdemben a kérelem? Miként értelmezhető a gondozó család fogalma a jövedelemszámítás szempontjában a hatályos jogszabályi rendelkezések és a kérelem formanyomtatvány kötelező adattartalma mellett?</a:t>
            </a:r>
            <a:endParaRPr lang="hu-HU" sz="1600" b="0" strike="noStrike" spc="-1" dirty="0">
              <a:solidFill>
                <a:srgbClr val="000000"/>
              </a:solidFill>
              <a:latin typeface="Arial"/>
            </a:endParaRPr>
          </a:p>
          <a:p>
            <a:pPr algn="just">
              <a:lnSpc>
                <a:spcPct val="107000"/>
              </a:lnSpc>
              <a:spcAft>
                <a:spcPts val="799"/>
              </a:spcAft>
              <a:tabLst>
                <a:tab pos="0" algn="l"/>
              </a:tabLst>
            </a:pPr>
            <a:endParaRPr lang="hu-HU" sz="1600" b="0" strike="noStrike" spc="-1" dirty="0">
              <a:solidFill>
                <a:srgbClr val="000000"/>
              </a:solidFill>
              <a:latin typeface="Arial"/>
            </a:endParaRPr>
          </a:p>
          <a:p>
            <a:pPr algn="just">
              <a:lnSpc>
                <a:spcPct val="107000"/>
              </a:lnSpc>
              <a:spcAft>
                <a:spcPts val="799"/>
              </a:spcAft>
              <a:tabLst>
                <a:tab pos="0" algn="l"/>
              </a:tabLst>
            </a:pPr>
            <a:endParaRPr lang="hu-HU" sz="1800" b="0" strike="noStrike" spc="-1" dirty="0">
              <a:solidFill>
                <a:srgbClr val="000000"/>
              </a:solidFill>
              <a:latin typeface="Arial"/>
            </a:endParaRPr>
          </a:p>
          <a:p>
            <a:pPr algn="just">
              <a:lnSpc>
                <a:spcPct val="107000"/>
              </a:lnSpc>
              <a:spcAft>
                <a:spcPts val="799"/>
              </a:spcAft>
              <a:tabLst>
                <a:tab pos="0" algn="l"/>
              </a:tabLst>
            </a:pP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nSpc>
                <a:spcPct val="100000"/>
              </a:lnSpc>
              <a:tabLst>
                <a:tab pos="3375720" algn="ctr"/>
              </a:tabLst>
            </a:pPr>
            <a:endParaRPr lang="hu-HU" sz="1350" b="0" strike="noStrike" spc="-1" dirty="0">
              <a:solidFill>
                <a:srgbClr val="000000"/>
              </a:solidFill>
              <a:latin typeface="Arial"/>
            </a:endParaRPr>
          </a:p>
          <a:p>
            <a:pPr>
              <a:lnSpc>
                <a:spcPct val="100000"/>
              </a:lnSpc>
              <a:tabLst>
                <a:tab pos="3375720" algn="ctr"/>
              </a:tabLst>
            </a:pPr>
            <a:endParaRPr lang="hu-HU" sz="1350" b="0" strike="noStrike" spc="-1" dirty="0">
              <a:solidFill>
                <a:srgbClr val="000000"/>
              </a:solidFill>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821520" y="503640"/>
            <a:ext cx="6428160" cy="10274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400" b="0" strike="noStrike" spc="-1">
                <a:solidFill>
                  <a:srgbClr val="2A5010"/>
                </a:solidFill>
                <a:latin typeface="Trebuchet MS"/>
                <a:ea typeface="DejaVu Sans"/>
              </a:rPr>
              <a:t>Kérdések-válaszok</a:t>
            </a:r>
            <a:br>
              <a:rPr sz="2400"/>
            </a:br>
            <a:endParaRPr lang="hu-HU" sz="2400" b="0" strike="noStrike" spc="-1">
              <a:solidFill>
                <a:srgbClr val="000000"/>
              </a:solidFill>
              <a:latin typeface="Arial"/>
            </a:endParaRPr>
          </a:p>
        </p:txBody>
      </p:sp>
      <p:sp>
        <p:nvSpPr>
          <p:cNvPr id="97" name="CustomShape 2"/>
          <p:cNvSpPr/>
          <p:nvPr/>
        </p:nvSpPr>
        <p:spPr>
          <a:xfrm>
            <a:off x="1413360" y="7597440"/>
            <a:ext cx="5823360" cy="8208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98" name="CustomShape 3"/>
          <p:cNvSpPr/>
          <p:nvPr/>
        </p:nvSpPr>
        <p:spPr>
          <a:xfrm>
            <a:off x="655560" y="1682280"/>
            <a:ext cx="6760440" cy="458496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ctr">
              <a:lnSpc>
                <a:spcPct val="100000"/>
              </a:lnSpc>
            </a:pPr>
            <a:endParaRPr lang="hu-HU" sz="1500" b="0" strike="noStrike" spc="-1">
              <a:solidFill>
                <a:srgbClr val="000000"/>
              </a:solidFill>
              <a:latin typeface="Arial"/>
            </a:endParaRPr>
          </a:p>
        </p:txBody>
      </p:sp>
      <p:sp>
        <p:nvSpPr>
          <p:cNvPr id="99" name="CustomShape 2"/>
          <p:cNvSpPr/>
          <p:nvPr/>
        </p:nvSpPr>
        <p:spPr>
          <a:xfrm>
            <a:off x="347400" y="1383120"/>
            <a:ext cx="6902280" cy="51832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7000"/>
              </a:lnSpc>
              <a:spcAft>
                <a:spcPts val="799"/>
              </a:spcAft>
            </a:pPr>
            <a:endParaRPr lang="hu-HU" sz="1600" b="0" strike="noStrike" spc="-1" dirty="0">
              <a:solidFill>
                <a:srgbClr val="000000"/>
              </a:solidFill>
              <a:latin typeface="Arial"/>
            </a:endParaRPr>
          </a:p>
          <a:p>
            <a:pPr algn="just">
              <a:lnSpc>
                <a:spcPct val="107000"/>
              </a:lnSpc>
              <a:spcAft>
                <a:spcPts val="799"/>
              </a:spcAft>
            </a:pPr>
            <a:r>
              <a:rPr lang="hu-HU" sz="1600" b="0" strike="noStrike" spc="-1" dirty="0">
                <a:solidFill>
                  <a:srgbClr val="2A5010"/>
                </a:solidFill>
                <a:latin typeface="Trebuchet MS"/>
              </a:rPr>
              <a:t>A gyámhatóság nem tekinthet el a hivatkozott Gyvt. 19. § (4) bekezdésében meghatározott szabályoktól, vagyis kizárólag az egy lakásban együtt lakó, ott bejelentett lakóhellyel vagy tartózkodási hellyel rendelkező személyeket lehet figyelembe venni. </a:t>
            </a:r>
            <a:endParaRPr lang="hu-HU" sz="1600" b="0" strike="noStrike" spc="-1" dirty="0">
              <a:solidFill>
                <a:srgbClr val="000000"/>
              </a:solidFill>
              <a:latin typeface="Arial"/>
            </a:endParaRPr>
          </a:p>
          <a:p>
            <a:pPr algn="just">
              <a:lnSpc>
                <a:spcPct val="107000"/>
              </a:lnSpc>
              <a:spcAft>
                <a:spcPts val="799"/>
              </a:spcAft>
            </a:pPr>
            <a:endParaRPr lang="hu-HU" sz="1600" b="0" strike="noStrike" spc="-1" dirty="0">
              <a:solidFill>
                <a:srgbClr val="000000"/>
              </a:solidFill>
              <a:latin typeface="Arial"/>
            </a:endParaRPr>
          </a:p>
          <a:p>
            <a:pPr algn="just">
              <a:lnSpc>
                <a:spcPct val="107000"/>
              </a:lnSpc>
              <a:spcAft>
                <a:spcPts val="799"/>
              </a:spcAft>
            </a:pPr>
            <a:r>
              <a:rPr lang="hu-HU" sz="1600" b="0" strike="noStrike" spc="-1" dirty="0">
                <a:solidFill>
                  <a:srgbClr val="2A5010"/>
                </a:solidFill>
                <a:latin typeface="Trebuchet MS"/>
              </a:rPr>
              <a:t>Kivételt kizárólag csak a településszintű lakcímmel rendelkező családok esetében lehetne tenni. A gyámhatóságokról, valamint a gyermekvédelmi és gyámügyi eljárásról szóló 149/1997. (IX. 10.) Korm. rendelet (a továbbiakban: </a:t>
            </a:r>
            <a:r>
              <a:rPr lang="hu-HU" sz="1600" b="0" strike="noStrike" spc="-1" dirty="0" err="1">
                <a:solidFill>
                  <a:srgbClr val="2A5010"/>
                </a:solidFill>
                <a:latin typeface="Trebuchet MS"/>
              </a:rPr>
              <a:t>Gyer</a:t>
            </a:r>
            <a:r>
              <a:rPr lang="hu-HU" sz="1600" b="0" strike="noStrike" spc="-1" dirty="0">
                <a:solidFill>
                  <a:srgbClr val="2A5010"/>
                </a:solidFill>
                <a:latin typeface="Trebuchet MS"/>
              </a:rPr>
              <a:t>.) (4) bekezdéses szerint ha a kérelmező településszintű lakóhellyel rendelkezik, a kérelmezővel közös háztartásban élő közeli hozzátartozókat (gondozó család) a 65. § (1c) bekezdés a) pontja alapján kell meghatározni. </a:t>
            </a:r>
            <a:endParaRPr lang="hu-HU" sz="1600" b="0" strike="noStrike" spc="-1" dirty="0">
              <a:solidFill>
                <a:srgbClr val="000000"/>
              </a:solidFill>
              <a:latin typeface="Arial"/>
            </a:endParaRPr>
          </a:p>
          <a:p>
            <a:pPr algn="just">
              <a:lnSpc>
                <a:spcPct val="107000"/>
              </a:lnSpc>
              <a:spcAft>
                <a:spcPts val="799"/>
              </a:spcAft>
            </a:pPr>
            <a:r>
              <a:rPr lang="hu-HU" sz="1800" b="1" i="1" strike="noStrike" spc="-1" dirty="0">
                <a:solidFill>
                  <a:srgbClr val="000000"/>
                </a:solidFill>
                <a:latin typeface="Times New Roman"/>
                <a:ea typeface="Calibri"/>
              </a:rPr>
              <a:t> </a:t>
            </a: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gn="just">
              <a:lnSpc>
                <a:spcPct val="107000"/>
              </a:lnSpc>
              <a:spcAft>
                <a:spcPts val="799"/>
              </a:spcAft>
            </a:pPr>
            <a:r>
              <a:rPr lang="hu-HU" sz="1800" b="1" i="1" strike="noStrike" spc="-1" dirty="0">
                <a:solidFill>
                  <a:srgbClr val="000000"/>
                </a:solidFill>
                <a:latin typeface="Times New Roman"/>
                <a:ea typeface="Calibri"/>
              </a:rPr>
              <a:t> </a:t>
            </a:r>
            <a:endParaRPr lang="hu-HU" sz="1800" b="0" strike="noStrike" spc="-1" dirty="0">
              <a:solidFill>
                <a:srgbClr val="000000"/>
              </a:solidFill>
              <a:latin typeface="Arial"/>
            </a:endParaRPr>
          </a:p>
          <a:p>
            <a:pPr algn="just">
              <a:lnSpc>
                <a:spcPct val="107000"/>
              </a:lnSpc>
              <a:spcAft>
                <a:spcPts val="799"/>
              </a:spcAft>
            </a:pP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gn="just">
              <a:lnSpc>
                <a:spcPct val="107000"/>
              </a:lnSpc>
              <a:spcAft>
                <a:spcPts val="799"/>
              </a:spcAft>
            </a:pP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gn="just">
              <a:lnSpc>
                <a:spcPct val="107000"/>
              </a:lnSpc>
              <a:spcAft>
                <a:spcPts val="799"/>
              </a:spcAft>
            </a:pPr>
            <a:r>
              <a:rPr lang="hu-HU" sz="1800" b="0" strike="noStrike" spc="-1" dirty="0">
                <a:solidFill>
                  <a:srgbClr val="000000"/>
                </a:solidFill>
                <a:latin typeface="Times New Roman"/>
                <a:ea typeface="Calibri"/>
              </a:rPr>
              <a:t> </a:t>
            </a:r>
            <a:endParaRPr lang="hu-HU" sz="1800" b="0" strike="noStrike" spc="-1" dirty="0">
              <a:solidFill>
                <a:srgbClr val="000000"/>
              </a:solidFill>
              <a:latin typeface="Arial"/>
            </a:endParaRPr>
          </a:p>
          <a:p>
            <a:pPr>
              <a:lnSpc>
                <a:spcPct val="100000"/>
              </a:lnSpc>
              <a:tabLst>
                <a:tab pos="3375720" algn="ctr"/>
              </a:tabLst>
            </a:pPr>
            <a:endParaRPr lang="hu-HU" sz="1350" b="0" strike="noStrike" spc="-1" dirty="0">
              <a:solidFill>
                <a:srgbClr val="000000"/>
              </a:solidFill>
              <a:latin typeface="Arial"/>
            </a:endParaRPr>
          </a:p>
          <a:p>
            <a:pPr>
              <a:lnSpc>
                <a:spcPct val="100000"/>
              </a:lnSpc>
              <a:tabLst>
                <a:tab pos="3375720" algn="ctr"/>
              </a:tabLst>
            </a:pPr>
            <a:endParaRPr lang="hu-HU" sz="1350" b="0" strike="noStrike" spc="-1" dirty="0">
              <a:solidFill>
                <a:srgbClr val="000000"/>
              </a:solid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875160" y="1641960"/>
            <a:ext cx="6296040" cy="23065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rmAutofit/>
          </a:bodyPr>
          <a:lstStyle/>
          <a:p>
            <a:pPr algn="ctr">
              <a:lnSpc>
                <a:spcPct val="100000"/>
              </a:lnSpc>
            </a:pPr>
            <a:r>
              <a:rPr lang="hu-HU" sz="2850" b="0" strike="noStrike" spc="-1" dirty="0">
                <a:solidFill>
                  <a:srgbClr val="2A5010"/>
                </a:solidFill>
                <a:latin typeface="Trebuchet MS"/>
                <a:ea typeface="DejaVu Sans"/>
              </a:rPr>
              <a:t>KÖSZÖNÖM A FIGYELMET!</a:t>
            </a:r>
            <a:endParaRPr lang="hu-HU" sz="2850" b="0" strike="noStrike" spc="-1" dirty="0">
              <a:solidFill>
                <a:srgbClr val="000000"/>
              </a:solidFill>
              <a:latin typeface="Arial"/>
            </a:endParaRPr>
          </a:p>
        </p:txBody>
      </p:sp>
      <p:sp>
        <p:nvSpPr>
          <p:cNvPr id="101" name="CustomShape 2"/>
          <p:cNvSpPr/>
          <p:nvPr/>
        </p:nvSpPr>
        <p:spPr>
          <a:xfrm>
            <a:off x="660600" y="2480400"/>
            <a:ext cx="6760440" cy="35186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ctr">
              <a:lnSpc>
                <a:spcPct val="100000"/>
              </a:lnSpc>
            </a:pPr>
            <a:br>
              <a:rPr sz="1350"/>
            </a:br>
            <a:br>
              <a:rPr sz="1350"/>
            </a:br>
            <a:br>
              <a:rPr sz="1350"/>
            </a:br>
            <a:br>
              <a:rPr sz="1350"/>
            </a:br>
            <a:endParaRPr lang="hu-HU" sz="1350" b="0" strike="noStrike" spc="-1">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1019160" y="559800"/>
            <a:ext cx="5823360" cy="122940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dirty="0">
                <a:solidFill>
                  <a:srgbClr val="2A5010"/>
                </a:solidFill>
                <a:latin typeface="Trebuchet MS"/>
                <a:ea typeface="DejaVu Sans"/>
              </a:rPr>
              <a:t>Jegyzők gyámhatósági ellenőrzésének tapasztalatai</a:t>
            </a:r>
            <a:br>
              <a:rPr sz="2550" dirty="0"/>
            </a:br>
            <a:endParaRPr lang="hu-HU" sz="2550" b="0" strike="noStrike" spc="-1" dirty="0">
              <a:solidFill>
                <a:srgbClr val="000000"/>
              </a:solidFill>
              <a:latin typeface="Arial"/>
            </a:endParaRPr>
          </a:p>
        </p:txBody>
      </p:sp>
      <p:sp>
        <p:nvSpPr>
          <p:cNvPr id="55"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56" name="CustomShape 2"/>
          <p:cNvSpPr/>
          <p:nvPr/>
        </p:nvSpPr>
        <p:spPr>
          <a:xfrm>
            <a:off x="608040" y="1552680"/>
            <a:ext cx="7069110" cy="51397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0000"/>
              </a:lnSpc>
              <a:tabLst>
                <a:tab pos="0" algn="l"/>
              </a:tabLst>
            </a:pPr>
            <a:r>
              <a:rPr lang="hu-HU" sz="1650" b="0" strike="noStrike" spc="-1" dirty="0">
                <a:solidFill>
                  <a:srgbClr val="2A5010"/>
                </a:solidFill>
                <a:latin typeface="Trebuchet MS"/>
                <a:ea typeface="DejaVu Sans"/>
              </a:rPr>
              <a:t>2023 év:</a:t>
            </a:r>
            <a:endParaRPr lang="hu-HU" sz="1650" b="0" strike="noStrike" spc="-1" dirty="0">
              <a:solidFill>
                <a:srgbClr val="000000"/>
              </a:solidFill>
              <a:latin typeface="Arial"/>
            </a:endParaRPr>
          </a:p>
          <a:p>
            <a:pPr marL="285750" indent="-285750" algn="just">
              <a:lnSpc>
                <a:spcPct val="100000"/>
              </a:lnSpc>
              <a:buFont typeface="Wingdings" panose="05000000000000000000" pitchFamily="2" charset="2"/>
              <a:buChar char="Ø"/>
              <a:tabLst>
                <a:tab pos="0" algn="l"/>
              </a:tabLst>
            </a:pPr>
            <a:r>
              <a:rPr lang="hu-HU" sz="1650" b="0" strike="noStrike" spc="-1" dirty="0">
                <a:solidFill>
                  <a:srgbClr val="2A5010"/>
                </a:solidFill>
                <a:latin typeface="Trebuchet MS"/>
                <a:ea typeface="DejaVu Sans"/>
              </a:rPr>
              <a:t>13 hivatalra kiterjedő gyámügyi hatósági ellenőrzés</a:t>
            </a:r>
            <a:endParaRPr lang="hu-HU" sz="1650" b="0" strike="noStrike" spc="-1" dirty="0">
              <a:solidFill>
                <a:srgbClr val="000000"/>
              </a:solidFill>
              <a:latin typeface="Arial"/>
            </a:endParaRPr>
          </a:p>
          <a:p>
            <a:pPr marL="285750" indent="-285750" algn="just">
              <a:lnSpc>
                <a:spcPct val="100000"/>
              </a:lnSpc>
              <a:buFont typeface="Wingdings" panose="05000000000000000000" pitchFamily="2" charset="2"/>
              <a:buChar char="Ø"/>
              <a:tabLst>
                <a:tab pos="0" algn="l"/>
              </a:tabLst>
            </a:pPr>
            <a:r>
              <a:rPr lang="hu-HU" sz="1650" b="0" strike="noStrike" spc="-1" dirty="0">
                <a:solidFill>
                  <a:srgbClr val="2A5010"/>
                </a:solidFill>
                <a:latin typeface="Trebuchet MS"/>
                <a:ea typeface="DejaVu Sans"/>
              </a:rPr>
              <a:t>3 település esetében integritási és korrupciós kockázatok vizsgálata</a:t>
            </a:r>
            <a:endParaRPr lang="hu-HU" sz="1650" b="0" strike="noStrike" spc="-1" dirty="0">
              <a:solidFill>
                <a:srgbClr val="000000"/>
              </a:solidFill>
              <a:latin typeface="Arial"/>
            </a:endParaRPr>
          </a:p>
          <a:p>
            <a:pPr algn="just">
              <a:lnSpc>
                <a:spcPct val="100000"/>
              </a:lnSpc>
              <a:tabLst>
                <a:tab pos="0" algn="l"/>
              </a:tabLst>
            </a:pPr>
            <a:endParaRPr lang="hu-HU" sz="1650" b="0" strike="noStrike" spc="-1" dirty="0">
              <a:solidFill>
                <a:srgbClr val="000000"/>
              </a:solidFill>
              <a:latin typeface="Arial"/>
            </a:endParaRPr>
          </a:p>
          <a:p>
            <a:pPr algn="just">
              <a:lnSpc>
                <a:spcPct val="100000"/>
              </a:lnSpc>
              <a:spcAft>
                <a:spcPts val="600"/>
              </a:spcAft>
              <a:tabLst>
                <a:tab pos="0" algn="l"/>
              </a:tabLst>
            </a:pPr>
            <a:r>
              <a:rPr lang="hu-HU" sz="1650" b="0" strike="noStrike" spc="-1" dirty="0">
                <a:solidFill>
                  <a:srgbClr val="2A5010"/>
                </a:solidFill>
                <a:latin typeface="Trebuchet MS"/>
                <a:ea typeface="DejaVu Sans"/>
              </a:rPr>
              <a:t>Ágazati szabályok figyelmen kívül hagyása:</a:t>
            </a:r>
            <a:endParaRPr lang="hu-HU" sz="1650" b="0" strike="noStrike" spc="-1" dirty="0">
              <a:solidFill>
                <a:srgbClr val="000000"/>
              </a:solidFill>
              <a:latin typeface="Arial"/>
            </a:endParaRPr>
          </a:p>
          <a:p>
            <a:pPr marL="286470" indent="-285750" algn="just">
              <a:lnSpc>
                <a:spcPct val="100000"/>
              </a:lnSpc>
              <a:buClr>
                <a:srgbClr val="2A5010"/>
              </a:buClr>
              <a:buSzPct val="100000"/>
              <a:buFont typeface="Wingdings" panose="05000000000000000000" pitchFamily="2" charset="2"/>
              <a:buChar char="Ø"/>
              <a:tabLst>
                <a:tab pos="500760" algn="l"/>
              </a:tabLst>
            </a:pPr>
            <a:r>
              <a:rPr lang="hu-HU" sz="1650" spc="-1" dirty="0">
                <a:solidFill>
                  <a:srgbClr val="2A5010"/>
                </a:solidFill>
                <a:latin typeface="Trebuchet MS"/>
                <a:ea typeface="DejaVu Sans"/>
              </a:rPr>
              <a:t>Alkalmi munka utolsó havi összegével, rendszeres jövedelemként történő számítás</a:t>
            </a:r>
          </a:p>
          <a:p>
            <a:pPr marL="286470" indent="-285750" algn="just">
              <a:lnSpc>
                <a:spcPct val="100000"/>
              </a:lnSpc>
              <a:buClr>
                <a:srgbClr val="2A5010"/>
              </a:buClr>
              <a:buSzPct val="100000"/>
              <a:buFont typeface="Wingdings" panose="05000000000000000000" pitchFamily="2" charset="2"/>
              <a:buChar char="Ø"/>
              <a:tabLst>
                <a:tab pos="500760" algn="l"/>
              </a:tabLst>
            </a:pPr>
            <a:r>
              <a:rPr lang="hu-HU" sz="1650" spc="-1" dirty="0" err="1">
                <a:solidFill>
                  <a:srgbClr val="2A5010"/>
                </a:solidFill>
                <a:latin typeface="Trebuchet MS"/>
                <a:ea typeface="DejaVu Sans"/>
              </a:rPr>
              <a:t>Gyer</a:t>
            </a:r>
            <a:r>
              <a:rPr lang="hu-HU" sz="1650" spc="-1" dirty="0">
                <a:solidFill>
                  <a:srgbClr val="2A5010"/>
                </a:solidFill>
                <a:latin typeface="Trebuchet MS"/>
                <a:ea typeface="DejaVu Sans"/>
              </a:rPr>
              <a:t>. 66. § (3) bekezdés – </a:t>
            </a:r>
            <a:r>
              <a:rPr lang="hu-HU" sz="1650" spc="-1" dirty="0" err="1">
                <a:solidFill>
                  <a:srgbClr val="2A5010"/>
                </a:solidFill>
                <a:latin typeface="Trebuchet MS"/>
                <a:ea typeface="DejaVu Sans"/>
              </a:rPr>
              <a:t>családbafogadó</a:t>
            </a:r>
            <a:r>
              <a:rPr lang="hu-HU" sz="1650" spc="-1" dirty="0">
                <a:solidFill>
                  <a:srgbClr val="2A5010"/>
                </a:solidFill>
                <a:latin typeface="Trebuchet MS"/>
                <a:ea typeface="DejaVu Sans"/>
              </a:rPr>
              <a:t> gyám által nevelt gyermekre vonatkozó speciális szabályok alkalmazása</a:t>
            </a:r>
          </a:p>
          <a:p>
            <a:pPr marL="285750" indent="-285750" algn="just">
              <a:lnSpc>
                <a:spcPct val="100000"/>
              </a:lnSpc>
              <a:buFont typeface="Wingdings" panose="05000000000000000000" pitchFamily="2" charset="2"/>
              <a:buChar char="Ø"/>
              <a:tabLst>
                <a:tab pos="500760" algn="l"/>
              </a:tabLst>
            </a:pPr>
            <a:endParaRPr lang="hu-HU" sz="1650" b="0" strike="noStrike" spc="-1" dirty="0">
              <a:solidFill>
                <a:srgbClr val="000000"/>
              </a:solidFill>
              <a:latin typeface="Arial"/>
            </a:endParaRPr>
          </a:p>
          <a:p>
            <a:pPr algn="just">
              <a:lnSpc>
                <a:spcPct val="100000"/>
              </a:lnSpc>
              <a:spcAft>
                <a:spcPts val="600"/>
              </a:spcAft>
              <a:tabLst>
                <a:tab pos="0" algn="l"/>
              </a:tabLst>
            </a:pPr>
            <a:r>
              <a:rPr lang="hu-HU" sz="1650" b="0" strike="noStrike" spc="-1" dirty="0" err="1">
                <a:solidFill>
                  <a:srgbClr val="2A5010"/>
                </a:solidFill>
                <a:latin typeface="Trebuchet MS"/>
                <a:ea typeface="DejaVu Sans"/>
              </a:rPr>
              <a:t>Ákr</a:t>
            </a:r>
            <a:r>
              <a:rPr lang="hu-HU" sz="1650" b="0" strike="noStrike" spc="-1" dirty="0">
                <a:solidFill>
                  <a:srgbClr val="2A5010"/>
                </a:solidFill>
                <a:latin typeface="Trebuchet MS"/>
                <a:ea typeface="DejaVu Sans"/>
              </a:rPr>
              <a:t>. rendelkezéseinek nem megfelelő alkalmazása:</a:t>
            </a:r>
            <a:endParaRPr lang="hu-HU" sz="1650" b="0" strike="noStrike" spc="-1" dirty="0">
              <a:solidFill>
                <a:srgbClr val="000000"/>
              </a:solidFill>
              <a:latin typeface="Arial"/>
            </a:endParaRPr>
          </a:p>
          <a:p>
            <a:pPr marL="286470" indent="-285750" algn="just">
              <a:lnSpc>
                <a:spcPct val="100000"/>
              </a:lnSpc>
              <a:buClr>
                <a:srgbClr val="2A5010"/>
              </a:buClr>
              <a:buSzPct val="100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Nem hatályos jogszabályra hivatkozás (</a:t>
            </a:r>
            <a:r>
              <a:rPr lang="hu-HU" sz="1650" b="0" strike="noStrike" spc="-1" dirty="0" err="1">
                <a:solidFill>
                  <a:srgbClr val="2A5010"/>
                </a:solidFill>
                <a:latin typeface="Trebuchet MS"/>
                <a:ea typeface="DejaVu Sans"/>
              </a:rPr>
              <a:t>Ket</a:t>
            </a:r>
            <a:r>
              <a:rPr lang="hu-HU" sz="1650" b="0" strike="noStrike" spc="-1" dirty="0">
                <a:solidFill>
                  <a:srgbClr val="2A5010"/>
                </a:solidFill>
                <a:latin typeface="Trebuchet MS"/>
                <a:ea typeface="DejaVu Sans"/>
              </a:rPr>
              <a:t>.)</a:t>
            </a:r>
            <a:endParaRPr lang="hu-HU" sz="1650" b="0" strike="noStrike" spc="-1" dirty="0">
              <a:solidFill>
                <a:srgbClr val="000000"/>
              </a:solidFill>
              <a:latin typeface="Arial"/>
            </a:endParaRPr>
          </a:p>
          <a:p>
            <a:pPr marL="286470" indent="-285750" algn="just">
              <a:lnSpc>
                <a:spcPct val="100000"/>
              </a:lnSpc>
              <a:buClr>
                <a:srgbClr val="2A5010"/>
              </a:buClr>
              <a:buSzPct val="100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Teljes eljárásról szóló értesítés hiánya</a:t>
            </a:r>
            <a:endParaRPr lang="hu-HU" sz="1650" b="0" strike="noStrike" spc="-1" dirty="0">
              <a:solidFill>
                <a:srgbClr val="000000"/>
              </a:solidFill>
              <a:latin typeface="Arial"/>
            </a:endParaRPr>
          </a:p>
          <a:p>
            <a:pPr marL="286470" indent="-285750" algn="just">
              <a:lnSpc>
                <a:spcPct val="100000"/>
              </a:lnSpc>
              <a:buClr>
                <a:srgbClr val="2A5010"/>
              </a:buClr>
              <a:buSzPct val="100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Véglegessé válásról szóló értesítés hiánya a </a:t>
            </a:r>
            <a:r>
              <a:rPr lang="hu-HU" sz="1650" b="0" strike="noStrike" spc="-1" dirty="0" err="1">
                <a:solidFill>
                  <a:srgbClr val="2A5010"/>
                </a:solidFill>
                <a:latin typeface="Trebuchet MS"/>
                <a:ea typeface="DejaVu Sans"/>
              </a:rPr>
              <a:t>Gyer</a:t>
            </a:r>
            <a:r>
              <a:rPr lang="hu-HU" sz="1650" b="0" strike="noStrike" spc="-1" dirty="0">
                <a:solidFill>
                  <a:srgbClr val="2A5010"/>
                </a:solidFill>
                <a:latin typeface="Trebuchet MS"/>
                <a:ea typeface="DejaVu Sans"/>
              </a:rPr>
              <a:t>. 15. § alapján</a:t>
            </a:r>
            <a:endParaRPr lang="hu-HU" sz="1650" b="0" strike="noStrike" spc="-1" dirty="0">
              <a:solidFill>
                <a:srgbClr val="000000"/>
              </a:solidFill>
              <a:latin typeface="Arial"/>
            </a:endParaRPr>
          </a:p>
          <a:p>
            <a:pPr marL="286470" indent="-285750" algn="just">
              <a:lnSpc>
                <a:spcPct val="100000"/>
              </a:lnSpc>
              <a:buClr>
                <a:srgbClr val="2A5010"/>
              </a:buClr>
              <a:buSzPct val="100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Döntés formájával összefüggő hiba</a:t>
            </a:r>
            <a:endParaRPr lang="hu-HU" sz="1650" b="0" strike="noStrike" spc="-1" dirty="0">
              <a:solidFill>
                <a:srgbClr val="000000"/>
              </a:solidFill>
              <a:latin typeface="Arial"/>
            </a:endParaRPr>
          </a:p>
          <a:p>
            <a:pPr algn="just">
              <a:lnSpc>
                <a:spcPct val="100000"/>
              </a:lnSpc>
              <a:tabLst>
                <a:tab pos="500760" algn="l"/>
              </a:tabLst>
            </a:pPr>
            <a:endParaRPr lang="hu-HU" sz="1650" b="0" strike="noStrike" spc="-1" dirty="0">
              <a:solidFill>
                <a:srgbClr val="000000"/>
              </a:solidFill>
              <a:latin typeface="Arial"/>
            </a:endParaRPr>
          </a:p>
          <a:p>
            <a:pPr marL="720" algn="just">
              <a:lnSpc>
                <a:spcPct val="100000"/>
              </a:lnSpc>
              <a:tabLst>
                <a:tab pos="500760" algn="l"/>
              </a:tabLst>
            </a:pPr>
            <a:r>
              <a:rPr lang="hu-HU" sz="1650" b="0" strike="noStrike" spc="-1" dirty="0">
                <a:solidFill>
                  <a:srgbClr val="2A5010"/>
                </a:solidFill>
                <a:latin typeface="Trebuchet MS"/>
                <a:ea typeface="DejaVu Sans"/>
              </a:rPr>
              <a:t> Felügyeleti intézkedésre két esetben került sor. </a:t>
            </a:r>
            <a:endParaRPr lang="hu-HU" sz="1650" b="0" strike="noStrike" spc="-1" dirty="0">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1"/>
          <p:cNvSpPr/>
          <p:nvPr/>
        </p:nvSpPr>
        <p:spPr>
          <a:xfrm>
            <a:off x="691860" y="686160"/>
            <a:ext cx="6486540" cy="13132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dirty="0">
                <a:solidFill>
                  <a:srgbClr val="2A5010"/>
                </a:solidFill>
                <a:latin typeface="Trebuchet MS"/>
                <a:ea typeface="DejaVu Sans"/>
              </a:rPr>
              <a:t>A szociális és gyermekjóléti szolgáltatások ellenőrzése</a:t>
            </a:r>
            <a:br>
              <a:rPr sz="2550" dirty="0"/>
            </a:br>
            <a:endParaRPr lang="hu-HU" sz="2550" b="0" strike="noStrike" spc="-1" dirty="0">
              <a:solidFill>
                <a:srgbClr val="000000"/>
              </a:solidFill>
              <a:latin typeface="Arial"/>
            </a:endParaRPr>
          </a:p>
        </p:txBody>
      </p:sp>
      <p:sp>
        <p:nvSpPr>
          <p:cNvPr id="58"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59" name="CustomShape 2"/>
          <p:cNvSpPr/>
          <p:nvPr/>
        </p:nvSpPr>
        <p:spPr>
          <a:xfrm>
            <a:off x="608040" y="1999440"/>
            <a:ext cx="6830985" cy="447756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0000"/>
              </a:lnSpc>
              <a:tabLst>
                <a:tab pos="0" algn="l"/>
              </a:tabLst>
            </a:pPr>
            <a:r>
              <a:rPr lang="hu-HU" sz="1650" b="0" strike="noStrike" spc="-1" dirty="0">
                <a:solidFill>
                  <a:srgbClr val="2A5010"/>
                </a:solidFill>
                <a:latin typeface="Trebuchet MS"/>
              </a:rPr>
              <a:t>Ágazati szabályoknak való megfelelés hiánya:</a:t>
            </a:r>
            <a:endParaRPr lang="hu-HU" sz="1650" b="0" strike="noStrike" spc="-1" dirty="0">
              <a:solidFill>
                <a:srgbClr val="000000"/>
              </a:solidFill>
              <a:latin typeface="Arial"/>
            </a:endParaRPr>
          </a:p>
          <a:p>
            <a:pPr marL="743670"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rPr>
              <a:t>Szolgáltatói nyilvántartásban változások átvezetésének kezdeményezése elmaradt</a:t>
            </a:r>
            <a:endParaRPr lang="hu-HU" sz="1650" b="0" strike="noStrike" spc="-1" dirty="0">
              <a:solidFill>
                <a:srgbClr val="000000"/>
              </a:solidFill>
              <a:latin typeface="Arial"/>
            </a:endParaRPr>
          </a:p>
          <a:p>
            <a:pPr marL="743670"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Továbbképzési időszak helyes jelzése a továbbképzési tervben</a:t>
            </a:r>
            <a:endParaRPr lang="hu-HU" sz="1650" b="0" strike="noStrike" spc="-1" dirty="0">
              <a:solidFill>
                <a:srgbClr val="000000"/>
              </a:solidFill>
              <a:latin typeface="Arial"/>
            </a:endParaRPr>
          </a:p>
          <a:p>
            <a:pPr algn="just">
              <a:lnSpc>
                <a:spcPct val="100000"/>
              </a:lnSpc>
              <a:tabLst>
                <a:tab pos="500760" algn="l"/>
              </a:tabLst>
            </a:pPr>
            <a:endParaRPr lang="hu-HU" sz="1650" b="0" strike="noStrike" spc="-1" dirty="0">
              <a:solidFill>
                <a:srgbClr val="000000"/>
              </a:solidFill>
              <a:latin typeface="Arial"/>
            </a:endParaRPr>
          </a:p>
          <a:p>
            <a:pPr algn="just">
              <a:lnSpc>
                <a:spcPct val="100000"/>
              </a:lnSpc>
              <a:tabLst>
                <a:tab pos="0" algn="l"/>
              </a:tabLst>
            </a:pPr>
            <a:r>
              <a:rPr lang="hu-HU" sz="1650" b="1" u="sng" strike="noStrike" spc="-1" dirty="0">
                <a:solidFill>
                  <a:srgbClr val="2A5010"/>
                </a:solidFill>
                <a:uFillTx/>
                <a:latin typeface="Trebuchet MS"/>
                <a:ea typeface="DejaVu Sans"/>
              </a:rPr>
              <a:t>Gyermekjóléti szolgáltatások:</a:t>
            </a:r>
            <a:endParaRPr lang="hu-HU" sz="1650" b="1" strike="noStrike" spc="-1" dirty="0">
              <a:solidFill>
                <a:srgbClr val="000000"/>
              </a:solidFill>
              <a:latin typeface="Arial"/>
            </a:endParaRPr>
          </a:p>
          <a:p>
            <a:pPr marL="720" algn="just">
              <a:lnSpc>
                <a:spcPct val="100000"/>
              </a:lnSpc>
              <a:tabLst>
                <a:tab pos="500760" algn="l"/>
              </a:tabLst>
            </a:pPr>
            <a:r>
              <a:rPr lang="hu-HU" sz="1650" b="0" strike="noStrike" spc="-1" dirty="0">
                <a:solidFill>
                  <a:srgbClr val="2A5010"/>
                </a:solidFill>
                <a:latin typeface="Trebuchet MS"/>
                <a:ea typeface="DejaVu Sans"/>
              </a:rPr>
              <a:t>32 önkormányzati fenntartó vizsgálata zajlott le</a:t>
            </a:r>
            <a:endParaRPr lang="hu-HU" sz="1650" b="0" strike="noStrike" spc="-1" dirty="0">
              <a:solidFill>
                <a:srgbClr val="000000"/>
              </a:solidFill>
              <a:latin typeface="Arial"/>
            </a:endParaRPr>
          </a:p>
          <a:p>
            <a:pPr marL="720" algn="just">
              <a:lnSpc>
                <a:spcPct val="100000"/>
              </a:lnSpc>
              <a:tabLst>
                <a:tab pos="500760" algn="l"/>
              </a:tabLst>
            </a:pPr>
            <a:r>
              <a:rPr lang="hu-HU" sz="1650" b="0" strike="noStrike" spc="-1" dirty="0">
                <a:solidFill>
                  <a:srgbClr val="2A5010"/>
                </a:solidFill>
                <a:latin typeface="Trebuchet MS"/>
                <a:ea typeface="DejaVu Sans"/>
              </a:rPr>
              <a:t>Hiányosságok: </a:t>
            </a:r>
            <a:endParaRPr lang="hu-HU" sz="1650" b="0" strike="noStrike" spc="-1" dirty="0">
              <a:solidFill>
                <a:srgbClr val="000000"/>
              </a:solidFill>
              <a:latin typeface="Arial"/>
            </a:endParaRPr>
          </a:p>
          <a:p>
            <a:pPr marL="743670"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Panaszkezelés szabályozás</a:t>
            </a:r>
            <a:endParaRPr lang="hu-HU" sz="1650" b="0" strike="noStrike" spc="-1" dirty="0">
              <a:solidFill>
                <a:srgbClr val="000000"/>
              </a:solidFill>
              <a:latin typeface="Arial"/>
            </a:endParaRPr>
          </a:p>
          <a:p>
            <a:pPr marL="743670"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Diétás étrend biztosítása</a:t>
            </a:r>
            <a:endParaRPr lang="hu-HU" sz="1650" b="0" strike="noStrike" spc="-1" dirty="0">
              <a:solidFill>
                <a:srgbClr val="000000"/>
              </a:solidFill>
              <a:latin typeface="Arial"/>
            </a:endParaRPr>
          </a:p>
          <a:p>
            <a:pPr marL="743670"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Önkormányzati rendeletben szabályozandó témakörök </a:t>
            </a:r>
            <a:endParaRPr lang="hu-HU" sz="1650" b="0" strike="noStrike" spc="-1" dirty="0">
              <a:solidFill>
                <a:srgbClr val="000000"/>
              </a:solidFill>
              <a:latin typeface="Arial"/>
            </a:endParaRPr>
          </a:p>
          <a:p>
            <a:pPr marL="720" algn="just">
              <a:lnSpc>
                <a:spcPct val="100000"/>
              </a:lnSpc>
              <a:tabLst>
                <a:tab pos="500760" algn="l"/>
              </a:tabLst>
            </a:pPr>
            <a:endParaRPr lang="hu-HU" sz="1650" b="0" u="sng" strike="noStrike" spc="-1" dirty="0">
              <a:solidFill>
                <a:srgbClr val="2A5010"/>
              </a:solidFill>
              <a:uFillTx/>
              <a:latin typeface="Trebuchet MS"/>
              <a:ea typeface="DejaVu Sans"/>
            </a:endParaRPr>
          </a:p>
          <a:p>
            <a:pPr marL="720" algn="just">
              <a:lnSpc>
                <a:spcPct val="100000"/>
              </a:lnSpc>
              <a:tabLst>
                <a:tab pos="500760" algn="l"/>
              </a:tabLst>
            </a:pPr>
            <a:r>
              <a:rPr lang="hu-HU" sz="1650" b="1" u="sng" strike="noStrike" spc="-1" dirty="0">
                <a:solidFill>
                  <a:srgbClr val="2A5010"/>
                </a:solidFill>
                <a:uFillTx/>
                <a:latin typeface="Trebuchet MS"/>
                <a:ea typeface="DejaVu Sans"/>
              </a:rPr>
              <a:t>Szociális szolgálatások</a:t>
            </a:r>
            <a:endParaRPr lang="hu-HU" sz="1650" b="1" strike="noStrike" spc="-1" dirty="0">
              <a:solidFill>
                <a:srgbClr val="000000"/>
              </a:solidFill>
              <a:latin typeface="Arial"/>
            </a:endParaRPr>
          </a:p>
          <a:p>
            <a:pPr marL="457920" lvl="1" algn="just">
              <a:tabLst>
                <a:tab pos="500760" algn="l"/>
              </a:tabLst>
            </a:pPr>
            <a:r>
              <a:rPr lang="hu-HU" sz="1650" b="0" strike="noStrike" spc="-1" dirty="0">
                <a:solidFill>
                  <a:srgbClr val="2A5010"/>
                </a:solidFill>
                <a:latin typeface="Trebuchet MS"/>
                <a:ea typeface="DejaVu Sans"/>
              </a:rPr>
              <a:t>98 önkormányzati fenntartó ellenőrzésére került sor</a:t>
            </a:r>
            <a:endParaRPr lang="hu-HU" sz="1650" b="0" strike="noStrike" spc="-1" dirty="0">
              <a:solidFill>
                <a:srgbClr val="000000"/>
              </a:solidFill>
              <a:latin typeface="Arial"/>
            </a:endParaRPr>
          </a:p>
          <a:p>
            <a:pPr marL="457920" lvl="1" algn="just">
              <a:tabLst>
                <a:tab pos="500760" algn="l"/>
              </a:tabLst>
            </a:pPr>
            <a:r>
              <a:rPr lang="hu-HU" sz="1650" b="0" strike="noStrike" spc="-1" dirty="0">
                <a:solidFill>
                  <a:srgbClr val="2A5010"/>
                </a:solidFill>
                <a:latin typeface="Trebuchet MS"/>
                <a:ea typeface="DejaVu Sans"/>
              </a:rPr>
              <a:t>Hibák: -személyi térítési díj megállapításának módja </a:t>
            </a:r>
            <a:endParaRPr lang="hu-HU" sz="1650" b="0" strike="noStrike" spc="-1" dirty="0">
              <a:solidFill>
                <a:srgbClr val="000000"/>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1"/>
          <p:cNvSpPr/>
          <p:nvPr/>
        </p:nvSpPr>
        <p:spPr>
          <a:xfrm>
            <a:off x="1019160" y="709560"/>
            <a:ext cx="6159240" cy="12895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dirty="0">
                <a:solidFill>
                  <a:srgbClr val="2A5010"/>
                </a:solidFill>
                <a:latin typeface="Trebuchet MS"/>
                <a:ea typeface="DejaVu Sans"/>
              </a:rPr>
              <a:t>Jegyzők célellenőrzésének tapasztalatai</a:t>
            </a:r>
            <a:br>
              <a:rPr sz="2550" dirty="0"/>
            </a:br>
            <a:endParaRPr lang="hu-HU" sz="2550" b="0" strike="noStrike" spc="-1" dirty="0">
              <a:solidFill>
                <a:srgbClr val="000000"/>
              </a:solidFill>
              <a:latin typeface="Arial"/>
            </a:endParaRPr>
          </a:p>
        </p:txBody>
      </p:sp>
      <p:sp>
        <p:nvSpPr>
          <p:cNvPr id="61"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62" name="CustomShape 2"/>
          <p:cNvSpPr/>
          <p:nvPr/>
        </p:nvSpPr>
        <p:spPr>
          <a:xfrm>
            <a:off x="608040" y="1999440"/>
            <a:ext cx="6786720" cy="396756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gn="just">
              <a:lnSpc>
                <a:spcPct val="100000"/>
              </a:lnSpc>
              <a:spcAft>
                <a:spcPts val="600"/>
              </a:spcAft>
              <a:tabLst>
                <a:tab pos="0" algn="l"/>
              </a:tabLst>
            </a:pPr>
            <a:r>
              <a:rPr lang="hu-HU" sz="1650" b="0" strike="noStrike" spc="-1" dirty="0">
                <a:solidFill>
                  <a:srgbClr val="2A5010"/>
                </a:solidFill>
                <a:latin typeface="Trebuchet MS"/>
              </a:rPr>
              <a:t>Eljárás jogszerűségének vizsgálata:</a:t>
            </a:r>
            <a:endParaRPr lang="hu-HU" sz="1650" b="0" strike="noStrike" spc="-1" dirty="0">
              <a:solidFill>
                <a:srgbClr val="000000"/>
              </a:solidFill>
              <a:latin typeface="Arial"/>
            </a:endParaRPr>
          </a:p>
          <a:p>
            <a:pPr marL="542925"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rPr>
              <a:t>Adó- és értékbizonyítvány esetén jogorvoslati tájékoztató hiánya</a:t>
            </a:r>
            <a:endParaRPr lang="hu-HU" sz="1650" b="0" strike="noStrike" spc="-1" dirty="0">
              <a:solidFill>
                <a:srgbClr val="000000"/>
              </a:solidFill>
              <a:latin typeface="Arial"/>
            </a:endParaRPr>
          </a:p>
          <a:p>
            <a:pPr marL="542925" lvl="1" indent="-285750" algn="just">
              <a:buClr>
                <a:srgbClr val="2A5010"/>
              </a:buClr>
              <a:buSzPct val="45000"/>
              <a:buFont typeface="Wingdings" panose="05000000000000000000" pitchFamily="2" charset="2"/>
              <a:buChar char="Ø"/>
              <a:tabLst>
                <a:tab pos="500760" algn="l"/>
              </a:tabLst>
            </a:pPr>
            <a:r>
              <a:rPr lang="hu-HU" sz="1650" b="0" strike="noStrike" spc="-1" dirty="0">
                <a:solidFill>
                  <a:srgbClr val="2A5010"/>
                </a:solidFill>
                <a:latin typeface="Trebuchet MS"/>
                <a:ea typeface="DejaVu Sans"/>
              </a:rPr>
              <a:t>Birtokvédelmi ügyekben annak ellenőrzése, hogy megtörtént-e a kötelezés teljesítése –csak ezt követi a végrehajtás elrendelése</a:t>
            </a:r>
            <a:endParaRPr lang="hu-HU" sz="1650" b="0" strike="noStrike" spc="-1" dirty="0">
              <a:solidFill>
                <a:srgbClr val="000000"/>
              </a:solidFill>
              <a:latin typeface="Arial"/>
            </a:endParaRPr>
          </a:p>
          <a:p>
            <a:pPr algn="just">
              <a:lnSpc>
                <a:spcPct val="100000"/>
              </a:lnSpc>
              <a:tabLst>
                <a:tab pos="500760" algn="l"/>
              </a:tabLst>
            </a:pPr>
            <a:endParaRPr lang="hu-HU" sz="1650" b="0" strike="noStrike" spc="-1" dirty="0">
              <a:solidFill>
                <a:srgbClr val="000000"/>
              </a:solidFill>
              <a:latin typeface="Arial"/>
            </a:endParaRPr>
          </a:p>
          <a:p>
            <a:pPr algn="just">
              <a:lnSpc>
                <a:spcPct val="100000"/>
              </a:lnSpc>
              <a:spcAft>
                <a:spcPts val="600"/>
              </a:spcAft>
              <a:tabLst>
                <a:tab pos="0" algn="l"/>
              </a:tabLst>
            </a:pPr>
            <a:r>
              <a:rPr lang="hu-HU" sz="1650" b="0" strike="noStrike" spc="-1" dirty="0">
                <a:solidFill>
                  <a:srgbClr val="2A5010"/>
                </a:solidFill>
                <a:latin typeface="Trebuchet MS"/>
                <a:ea typeface="DejaVu Sans"/>
              </a:rPr>
              <a:t>NÉBIH célellenőrzés:</a:t>
            </a:r>
            <a:endParaRPr lang="hu-HU" sz="1650" b="0" strike="noStrike" spc="-1" dirty="0">
              <a:solidFill>
                <a:srgbClr val="000000"/>
              </a:solidFill>
              <a:latin typeface="Arial"/>
            </a:endParaRPr>
          </a:p>
          <a:p>
            <a:pPr lvl="1" algn="just">
              <a:tabLst>
                <a:tab pos="0" algn="l"/>
              </a:tabLst>
            </a:pPr>
            <a:r>
              <a:rPr lang="hu-HU" sz="1650" b="0" strike="noStrike" spc="-1" dirty="0">
                <a:solidFill>
                  <a:srgbClr val="2A5010"/>
                </a:solidFill>
                <a:latin typeface="Trebuchet MS"/>
                <a:ea typeface="DejaVu Sans"/>
              </a:rPr>
              <a:t>kereskedelmi tevékenység végzésének megkezdéséről szóló bejelentés megküldése az illetékes járási hivatal részére</a:t>
            </a:r>
            <a:endParaRPr lang="hu-HU" sz="1650" b="0" strike="noStrike" spc="-1" dirty="0">
              <a:solidFill>
                <a:srgbClr val="000000"/>
              </a:solidFill>
              <a:latin typeface="Arial"/>
            </a:endParaRPr>
          </a:p>
          <a:p>
            <a:pPr lvl="1" algn="just">
              <a:tabLst>
                <a:tab pos="0" algn="l"/>
              </a:tabLst>
            </a:pPr>
            <a:r>
              <a:rPr lang="hu-HU" sz="1650" b="0" strike="noStrike" spc="-1" dirty="0">
                <a:solidFill>
                  <a:srgbClr val="2A5010"/>
                </a:solidFill>
                <a:latin typeface="Trebuchet MS"/>
                <a:ea typeface="DejaVu Sans"/>
              </a:rPr>
              <a:t>(210/2009. (IX.29.) Korm.rendelet 6. § (2a) bekezdés b) pont)</a:t>
            </a:r>
            <a:endParaRPr lang="hu-HU" sz="1650" b="0" strike="noStrike" spc="-1" dirty="0">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1"/>
          <p:cNvSpPr/>
          <p:nvPr/>
        </p:nvSpPr>
        <p:spPr>
          <a:xfrm>
            <a:off x="909360" y="402840"/>
            <a:ext cx="6275160" cy="81324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a:solidFill>
                  <a:srgbClr val="2A5010"/>
                </a:solidFill>
                <a:latin typeface="Trebuchet MS"/>
                <a:ea typeface="DejaVu Sans"/>
              </a:rPr>
              <a:t>Visszacsatolások</a:t>
            </a:r>
            <a:endParaRPr lang="hu-HU" sz="2550" b="0" strike="noStrike" spc="-1">
              <a:solidFill>
                <a:srgbClr val="000000"/>
              </a:solidFill>
              <a:latin typeface="Arial"/>
            </a:endParaRPr>
          </a:p>
        </p:txBody>
      </p:sp>
      <p:sp>
        <p:nvSpPr>
          <p:cNvPr id="64" name="CustomShape 2"/>
          <p:cNvSpPr/>
          <p:nvPr/>
        </p:nvSpPr>
        <p:spPr>
          <a:xfrm>
            <a:off x="409575" y="1578390"/>
            <a:ext cx="6774945" cy="4584285"/>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marL="457200" indent="-457200">
              <a:lnSpc>
                <a:spcPct val="100000"/>
              </a:lnSpc>
              <a:spcAft>
                <a:spcPts val="600"/>
              </a:spcAft>
              <a:buClr>
                <a:srgbClr val="2A5010"/>
              </a:buClr>
              <a:buFont typeface="Trebuchet MS"/>
              <a:buAutoNum type="arabicPeriod"/>
            </a:pPr>
            <a:r>
              <a:rPr lang="hu-HU" sz="2000" b="1" strike="noStrike" spc="-1" dirty="0">
                <a:solidFill>
                  <a:srgbClr val="2A5010"/>
                </a:solidFill>
                <a:latin typeface="Trebuchet MS"/>
                <a:ea typeface="DejaVu Sans"/>
              </a:rPr>
              <a:t>Fogyasztóvédelmi szakterület</a:t>
            </a:r>
            <a:endParaRPr lang="hu-HU" sz="2000" b="1" strike="noStrike" spc="-1" dirty="0">
              <a:solidFill>
                <a:srgbClr val="000000"/>
              </a:solidFill>
              <a:latin typeface="Arial"/>
            </a:endParaRPr>
          </a:p>
          <a:p>
            <a:pPr algn="just">
              <a:lnSpc>
                <a:spcPct val="100000"/>
              </a:lnSpc>
              <a:spcAft>
                <a:spcPts val="600"/>
              </a:spcAft>
            </a:pPr>
            <a:r>
              <a:rPr lang="hu-HU" sz="1870" b="0" strike="noStrike" spc="-1" dirty="0">
                <a:solidFill>
                  <a:srgbClr val="2A5010"/>
                </a:solidFill>
                <a:latin typeface="Trebuchet MS"/>
                <a:ea typeface="DejaVu Sans"/>
              </a:rPr>
              <a:t>családok védelme érdekében a biztonságos családi kikapcsolódás érdekében szórakoztatási célú berendezések és szórakozási célú sporteszközök üzemeltetési feltételeinek ellenőrzése.</a:t>
            </a:r>
            <a:endParaRPr lang="hu-HU" sz="1870" b="0" strike="noStrike" spc="-1" dirty="0">
              <a:solidFill>
                <a:srgbClr val="000000"/>
              </a:solidFill>
              <a:latin typeface="Arial"/>
            </a:endParaRPr>
          </a:p>
          <a:p>
            <a:pPr marL="343080" indent="-343080" algn="just">
              <a:lnSpc>
                <a:spcPct val="100000"/>
              </a:lnSpc>
              <a:buClr>
                <a:srgbClr val="2A5010"/>
              </a:buClr>
              <a:buFont typeface="Wingdings" panose="05000000000000000000" pitchFamily="2" charset="2"/>
              <a:buChar char="Ø"/>
            </a:pPr>
            <a:r>
              <a:rPr lang="hu-HU" sz="1870" b="0" strike="noStrike" spc="-1" dirty="0">
                <a:solidFill>
                  <a:srgbClr val="2A5010"/>
                </a:solidFill>
                <a:latin typeface="Trebuchet MS"/>
                <a:ea typeface="DejaVu Sans"/>
              </a:rPr>
              <a:t>A játszótéri eszközök biztonságosságáról szóló 78/2003. (XI. 27.) GKM rendelet </a:t>
            </a:r>
            <a:endParaRPr lang="hu-HU" sz="1870" b="0" strike="noStrike" spc="-1" dirty="0">
              <a:solidFill>
                <a:srgbClr val="000000"/>
              </a:solidFill>
              <a:latin typeface="Arial"/>
            </a:endParaRPr>
          </a:p>
          <a:p>
            <a:pPr marL="343080" indent="-343080" algn="just">
              <a:lnSpc>
                <a:spcPct val="100000"/>
              </a:lnSpc>
              <a:buClr>
                <a:srgbClr val="2A5010"/>
              </a:buClr>
              <a:buFont typeface="Wingdings" panose="05000000000000000000" pitchFamily="2" charset="2"/>
              <a:buChar char="Ø"/>
            </a:pPr>
            <a:r>
              <a:rPr lang="hu-HU" sz="1870" b="0" strike="noStrike" spc="-1" dirty="0">
                <a:solidFill>
                  <a:srgbClr val="2A5010"/>
                </a:solidFill>
                <a:latin typeface="Trebuchet MS"/>
                <a:ea typeface="DejaVu Sans"/>
              </a:rPr>
              <a:t>Az egyes szórakoztatási célú berendezések, létesítmények és ideiglenes szerkezetek, valamint szórakozási célú sporteszközök biztonságosságáról szóló 24/2020. (VII. 3.) ITM rendelet</a:t>
            </a:r>
            <a:endParaRPr lang="hu-HU" sz="1870" b="0" strike="noStrike" spc="-1" dirty="0">
              <a:solidFill>
                <a:srgbClr val="000000"/>
              </a:solidFill>
              <a:latin typeface="Arial"/>
            </a:endParaRPr>
          </a:p>
          <a:p>
            <a:pPr algn="just">
              <a:lnSpc>
                <a:spcPct val="100000"/>
              </a:lnSpc>
            </a:pPr>
            <a:endParaRPr lang="hu-HU" sz="1870" b="0" strike="noStrike" spc="-1" dirty="0">
              <a:solidFill>
                <a:srgbClr val="000000"/>
              </a:solidFill>
              <a:latin typeface="Arial"/>
            </a:endParaRPr>
          </a:p>
          <a:p>
            <a:pPr algn="ctr">
              <a:lnSpc>
                <a:spcPct val="100000"/>
              </a:lnSpc>
            </a:pPr>
            <a:r>
              <a:rPr lang="hu-HU" sz="1870" b="0" u="sng" strike="noStrike" spc="-1" dirty="0">
                <a:solidFill>
                  <a:srgbClr val="2A5010"/>
                </a:solidFill>
                <a:uFillTx/>
                <a:latin typeface="Trebuchet MS"/>
                <a:ea typeface="DejaVu Sans"/>
              </a:rPr>
              <a:t>https://mkeh.gov.hu/megfeleloseg/hatalyos-kijelolessel-rendelkezo-szervezetek</a:t>
            </a:r>
            <a:r>
              <a:rPr lang="hu-HU" sz="1870" b="0" strike="noStrike" spc="-1" dirty="0">
                <a:solidFill>
                  <a:srgbClr val="2A5010"/>
                </a:solidFill>
                <a:latin typeface="Trebuchet MS"/>
                <a:ea typeface="DejaVu Sans"/>
              </a:rPr>
              <a:t> </a:t>
            </a:r>
            <a:endParaRPr lang="hu-HU" sz="1870" b="0" strike="noStrike" spc="-1" dirty="0">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stomShape 1"/>
          <p:cNvSpPr/>
          <p:nvPr/>
        </p:nvSpPr>
        <p:spPr>
          <a:xfrm>
            <a:off x="1019160" y="852120"/>
            <a:ext cx="5823360" cy="11152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a:solidFill>
                  <a:srgbClr val="2A5010"/>
                </a:solidFill>
                <a:latin typeface="Trebuchet MS"/>
                <a:ea typeface="DejaVu Sans"/>
              </a:rPr>
              <a:t>Visszacsatolások</a:t>
            </a:r>
            <a:endParaRPr lang="hu-HU" sz="2550" b="0" strike="noStrike" spc="-1">
              <a:solidFill>
                <a:srgbClr val="000000"/>
              </a:solidFill>
              <a:latin typeface="Arial"/>
            </a:endParaRPr>
          </a:p>
        </p:txBody>
      </p:sp>
      <p:sp>
        <p:nvSpPr>
          <p:cNvPr id="66"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67" name="CustomShape 2"/>
          <p:cNvSpPr/>
          <p:nvPr/>
        </p:nvSpPr>
        <p:spPr>
          <a:xfrm>
            <a:off x="1019160" y="2373660"/>
            <a:ext cx="6572625" cy="32083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nSpc>
                <a:spcPct val="100000"/>
              </a:lnSpc>
            </a:pPr>
            <a:r>
              <a:rPr lang="hu-HU" sz="2000" b="1" strike="noStrike" spc="-1" dirty="0">
                <a:solidFill>
                  <a:srgbClr val="2A5010"/>
                </a:solidFill>
                <a:latin typeface="Trebuchet MS"/>
                <a:ea typeface="DejaVu Sans"/>
              </a:rPr>
              <a:t>2. Igazságügyi szakterület </a:t>
            </a:r>
            <a:r>
              <a:rPr lang="hu-HU" sz="2000" b="0" strike="noStrike" spc="-1" dirty="0">
                <a:solidFill>
                  <a:srgbClr val="2A5010"/>
                </a:solidFill>
                <a:latin typeface="Trebuchet MS"/>
                <a:ea typeface="DejaVu Sans"/>
              </a:rPr>
              <a:t>- közérdekű munka végrehajtása</a:t>
            </a:r>
            <a:endParaRPr lang="hu-HU" sz="2000" b="0" strike="noStrike" spc="-1" dirty="0">
              <a:solidFill>
                <a:srgbClr val="000000"/>
              </a:solidFill>
              <a:latin typeface="Arial"/>
            </a:endParaRPr>
          </a:p>
          <a:p>
            <a:pPr>
              <a:lnSpc>
                <a:spcPct val="100000"/>
              </a:lnSpc>
            </a:pPr>
            <a:endParaRPr lang="hu-HU" sz="2000" b="0" strike="noStrike" spc="-1" dirty="0">
              <a:solidFill>
                <a:srgbClr val="000000"/>
              </a:solidFill>
              <a:latin typeface="Arial"/>
            </a:endParaRPr>
          </a:p>
          <a:p>
            <a:pPr marL="343080" indent="-343080">
              <a:lnSpc>
                <a:spcPct val="100000"/>
              </a:lnSpc>
              <a:buClr>
                <a:srgbClr val="2A5010"/>
              </a:buClr>
              <a:buFont typeface="Arial"/>
              <a:buChar char="•"/>
            </a:pPr>
            <a:r>
              <a:rPr lang="hu-HU" sz="1870" b="0" strike="noStrike" spc="-1" dirty="0">
                <a:solidFill>
                  <a:srgbClr val="2A5010"/>
                </a:solidFill>
                <a:latin typeface="Trebuchet MS"/>
                <a:ea typeface="DejaVu Sans"/>
              </a:rPr>
              <a:t>Munkavégzési hely biztosítási kötelezettség</a:t>
            </a:r>
            <a:endParaRPr lang="hu-HU" sz="1870" b="0" strike="noStrike" spc="-1" dirty="0">
              <a:solidFill>
                <a:srgbClr val="000000"/>
              </a:solidFill>
              <a:latin typeface="Arial"/>
            </a:endParaRPr>
          </a:p>
          <a:p>
            <a:pPr>
              <a:lnSpc>
                <a:spcPct val="100000"/>
              </a:lnSpc>
            </a:pPr>
            <a:r>
              <a:rPr lang="hu-HU" sz="1870" b="0" strike="noStrike" spc="-1" dirty="0">
                <a:solidFill>
                  <a:srgbClr val="2A5010"/>
                </a:solidFill>
                <a:latin typeface="Trebuchet MS"/>
                <a:ea typeface="DejaVu Sans"/>
              </a:rPr>
              <a:t>	(Bv.tv. 280. § (2))</a:t>
            </a:r>
            <a:endParaRPr lang="hu-HU" sz="1870" b="0" strike="noStrike" spc="-1" dirty="0">
              <a:solidFill>
                <a:srgbClr val="000000"/>
              </a:solidFill>
              <a:latin typeface="Arial"/>
            </a:endParaRPr>
          </a:p>
          <a:p>
            <a:pPr>
              <a:lnSpc>
                <a:spcPct val="100000"/>
              </a:lnSpc>
            </a:pPr>
            <a:endParaRPr lang="hu-HU" sz="1870" b="0" strike="noStrike" spc="-1" dirty="0">
              <a:solidFill>
                <a:srgbClr val="000000"/>
              </a:solidFill>
              <a:latin typeface="Arial"/>
            </a:endParaRPr>
          </a:p>
          <a:p>
            <a:pPr marL="343080" indent="-343080">
              <a:lnSpc>
                <a:spcPct val="100000"/>
              </a:lnSpc>
              <a:buClr>
                <a:srgbClr val="2A5010"/>
              </a:buClr>
              <a:buFont typeface="Arial"/>
              <a:buChar char="•"/>
            </a:pPr>
            <a:r>
              <a:rPr lang="hu-HU" sz="1870" b="0" strike="noStrike" spc="-1" dirty="0">
                <a:solidFill>
                  <a:srgbClr val="2A5010"/>
                </a:solidFill>
                <a:latin typeface="Trebuchet MS"/>
                <a:ea typeface="DejaVu Sans"/>
              </a:rPr>
              <a:t>Feladatellátás a számok tükrében</a:t>
            </a:r>
            <a:endParaRPr lang="hu-HU" sz="1870" b="0" strike="noStrike" spc="-1" dirty="0">
              <a:solidFill>
                <a:srgbClr val="000000"/>
              </a:solidFill>
              <a:latin typeface="Arial"/>
            </a:endParaRPr>
          </a:p>
          <a:p>
            <a:pPr>
              <a:lnSpc>
                <a:spcPct val="100000"/>
              </a:lnSpc>
            </a:pPr>
            <a:endParaRPr lang="hu-HU" sz="1870" b="0" strike="noStrike" spc="-1" dirty="0">
              <a:solidFill>
                <a:srgbClr val="000000"/>
              </a:solidFill>
              <a:latin typeface="Arial"/>
            </a:endParaRPr>
          </a:p>
          <a:p>
            <a:pPr marL="343080" indent="-343080">
              <a:lnSpc>
                <a:spcPct val="100000"/>
              </a:lnSpc>
              <a:buClr>
                <a:srgbClr val="2A5010"/>
              </a:buClr>
              <a:buFont typeface="Arial"/>
              <a:buChar char="•"/>
            </a:pPr>
            <a:r>
              <a:rPr lang="hu-HU" sz="1870" b="0" strike="noStrike" spc="-1" dirty="0">
                <a:solidFill>
                  <a:srgbClr val="2A5010"/>
                </a:solidFill>
                <a:latin typeface="Trebuchet MS"/>
                <a:ea typeface="DejaVu Sans"/>
              </a:rPr>
              <a:t>Jelzések, problémák</a:t>
            </a:r>
            <a:endParaRPr lang="hu-HU" sz="1870" b="0" strike="noStrike" spc="-1" dirty="0">
              <a:solidFill>
                <a:srgbClr val="000000"/>
              </a:solidFill>
              <a:latin typeface="Arial"/>
            </a:endParaRPr>
          </a:p>
          <a:p>
            <a:pPr>
              <a:lnSpc>
                <a:spcPct val="100000"/>
              </a:lnSpc>
            </a:pPr>
            <a:endParaRPr lang="hu-HU" sz="1870" b="0" strike="noStrike" spc="-1" dirty="0">
              <a:solidFill>
                <a:srgbClr val="000000"/>
              </a:solidFill>
              <a:latin typeface="Arial"/>
            </a:endParaRPr>
          </a:p>
          <a:p>
            <a:pPr>
              <a:lnSpc>
                <a:spcPct val="100000"/>
              </a:lnSpc>
            </a:pPr>
            <a:endParaRPr lang="hu-HU" sz="1870" b="0" strike="noStrike" spc="-1" dirty="0">
              <a:solidFill>
                <a:srgbClr val="000000"/>
              </a:solidFill>
              <a:latin typeface="Arial"/>
            </a:endParaRPr>
          </a:p>
          <a:p>
            <a:pPr>
              <a:lnSpc>
                <a:spcPct val="100000"/>
              </a:lnSpc>
            </a:pPr>
            <a:endParaRPr lang="hu-HU" sz="1870" b="0" strike="noStrike" spc="-1" dirty="0">
              <a:solidFill>
                <a:srgbClr val="000000"/>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
          <p:cNvSpPr/>
          <p:nvPr/>
        </p:nvSpPr>
        <p:spPr>
          <a:xfrm>
            <a:off x="1019160" y="337740"/>
            <a:ext cx="5823360" cy="986325"/>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dirty="0">
                <a:solidFill>
                  <a:srgbClr val="2A5010"/>
                </a:solidFill>
                <a:latin typeface="Trebuchet MS"/>
                <a:ea typeface="DejaVu Sans"/>
              </a:rPr>
              <a:t>Hatósági szakterület</a:t>
            </a:r>
            <a:endParaRPr lang="hu-HU" sz="2550" b="0" strike="noStrike" spc="-1" dirty="0">
              <a:solidFill>
                <a:srgbClr val="000000"/>
              </a:solidFill>
              <a:latin typeface="Arial"/>
            </a:endParaRPr>
          </a:p>
          <a:p>
            <a:pPr algn="ctr">
              <a:lnSpc>
                <a:spcPct val="100000"/>
              </a:lnSpc>
            </a:pPr>
            <a:endParaRPr lang="hu-HU" sz="2000" b="0" strike="noStrike" spc="-1" dirty="0">
              <a:solidFill>
                <a:srgbClr val="000000"/>
              </a:solidFill>
              <a:latin typeface="Arial"/>
            </a:endParaRPr>
          </a:p>
        </p:txBody>
      </p:sp>
      <p:sp>
        <p:nvSpPr>
          <p:cNvPr id="69" name="CustomShape 2"/>
          <p:cNvSpPr/>
          <p:nvPr/>
        </p:nvSpPr>
        <p:spPr>
          <a:xfrm>
            <a:off x="683280" y="1836720"/>
            <a:ext cx="6495120" cy="3468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hu-HU" sz="1800" b="0" strike="noStrike" spc="-1">
              <a:solidFill>
                <a:srgbClr val="000000"/>
              </a:solidFill>
              <a:latin typeface="Trebuchet MS"/>
            </a:endParaRPr>
          </a:p>
        </p:txBody>
      </p:sp>
      <p:sp>
        <p:nvSpPr>
          <p:cNvPr id="70" name="CustomShape 2"/>
          <p:cNvSpPr/>
          <p:nvPr/>
        </p:nvSpPr>
        <p:spPr>
          <a:xfrm>
            <a:off x="400050" y="1552455"/>
            <a:ext cx="7067550" cy="3543525"/>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spcAft>
                <a:spcPts val="600"/>
              </a:spcAft>
            </a:pPr>
            <a:r>
              <a:rPr lang="hu-HU" sz="1600" spc="-1" dirty="0">
                <a:solidFill>
                  <a:srgbClr val="2A5010"/>
                </a:solidFill>
                <a:latin typeface="Trebuchet MS"/>
              </a:rPr>
              <a:t>Az anyakönyvi eljárásról szóló 2010. évi I. törvény 57. § (3) bekezdése </a:t>
            </a:r>
          </a:p>
          <a:p>
            <a:pPr lvl="1" algn="just"/>
            <a:r>
              <a:rPr lang="hu-HU" sz="1600" spc="-1" dirty="0">
                <a:solidFill>
                  <a:srgbClr val="2A5010"/>
                </a:solidFill>
                <a:latin typeface="Trebuchet MS"/>
              </a:rPr>
              <a:t>Ha az anyakönyvi eljárás olyan születési, házassági, bejegyzett élettársi vagy halotti anyakönyvi bejegyzést is érint, amelyet az eljáró anyakönyvvezető vagy hazai anyakönyvezés végzésére kijelölt anyakönyvi szerv tart nyilván, akkor az anyakönyvi bejegyzés teljesítését megelőzően az érintett papír alapú anyakönyvi bejegyzés adatait az elektronikus anyakönyvbe be kell jegyezni. </a:t>
            </a:r>
          </a:p>
          <a:p>
            <a:pPr algn="just">
              <a:spcBef>
                <a:spcPts val="1200"/>
              </a:spcBef>
            </a:pPr>
            <a:r>
              <a:rPr lang="hu-HU" sz="1600" spc="-1" dirty="0">
                <a:solidFill>
                  <a:srgbClr val="2A5010"/>
                </a:solidFill>
                <a:latin typeface="Trebuchet MS"/>
              </a:rPr>
              <a:t>A fenti </a:t>
            </a:r>
            <a:r>
              <a:rPr lang="hu-HU" sz="1600" spc="-1" dirty="0" err="1">
                <a:solidFill>
                  <a:srgbClr val="2A5010"/>
                </a:solidFill>
                <a:latin typeface="Trebuchet MS"/>
              </a:rPr>
              <a:t>jogszabályhelyet</a:t>
            </a:r>
            <a:r>
              <a:rPr lang="hu-HU" sz="1600" spc="-1" dirty="0">
                <a:solidFill>
                  <a:srgbClr val="2A5010"/>
                </a:solidFill>
                <a:latin typeface="Trebuchet MS"/>
              </a:rPr>
              <a:t> kizárólag a hazai anyakönyvi szerv által nyilvántartott és az adott ügyben eljáró anyakönyvvezető illetékességi területén belüli papír alapú bejegyzések esetében kell alkalmazni. A jogszabályhely fentieken felüli ügyekben történő felesleges alkalmazása indokolatlan megterhelést jelent a szülészettel rendelkező települések anyakönyvvezetői számára. </a:t>
            </a:r>
          </a:p>
          <a:p>
            <a:endParaRPr lang="hu-HU" sz="1600" b="0" strike="noStrike" spc="-1" dirty="0">
              <a:solidFill>
                <a:srgbClr val="000000"/>
              </a:solidFill>
              <a:latin typeface="Arial"/>
            </a:endParaRPr>
          </a:p>
          <a:p>
            <a:pPr>
              <a:lnSpc>
                <a:spcPct val="100000"/>
              </a:lnSpc>
            </a:pPr>
            <a:endParaRPr lang="hu-HU" sz="1600" b="0" strike="noStrike" spc="-1" dirty="0">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
          <p:cNvSpPr/>
          <p:nvPr/>
        </p:nvSpPr>
        <p:spPr>
          <a:xfrm>
            <a:off x="1019160" y="216255"/>
            <a:ext cx="5823360" cy="986325"/>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r>
              <a:rPr lang="hu-HU" sz="2550" b="0" strike="noStrike" spc="-1" dirty="0">
                <a:solidFill>
                  <a:srgbClr val="2A5010"/>
                </a:solidFill>
                <a:latin typeface="Trebuchet MS"/>
                <a:ea typeface="DejaVu Sans"/>
              </a:rPr>
              <a:t>Hatósági szakterület</a:t>
            </a:r>
            <a:endParaRPr lang="hu-HU" sz="2550" b="0" strike="noStrike" spc="-1" dirty="0">
              <a:solidFill>
                <a:srgbClr val="000000"/>
              </a:solidFill>
              <a:latin typeface="Arial"/>
            </a:endParaRPr>
          </a:p>
          <a:p>
            <a:pPr algn="ctr">
              <a:lnSpc>
                <a:spcPct val="100000"/>
              </a:lnSpc>
            </a:pPr>
            <a:endParaRPr lang="hu-HU" sz="2000" b="0" strike="noStrike" spc="-1" dirty="0">
              <a:solidFill>
                <a:srgbClr val="000000"/>
              </a:solidFill>
              <a:latin typeface="Arial"/>
            </a:endParaRPr>
          </a:p>
        </p:txBody>
      </p:sp>
      <p:sp>
        <p:nvSpPr>
          <p:cNvPr id="69" name="CustomShape 2"/>
          <p:cNvSpPr/>
          <p:nvPr/>
        </p:nvSpPr>
        <p:spPr>
          <a:xfrm>
            <a:off x="683280" y="1836720"/>
            <a:ext cx="6495120" cy="3468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hu-HU" sz="1800" b="0" strike="noStrike" spc="-1">
              <a:solidFill>
                <a:srgbClr val="000000"/>
              </a:solidFill>
              <a:latin typeface="Trebuchet MS"/>
            </a:endParaRPr>
          </a:p>
        </p:txBody>
      </p:sp>
      <p:sp>
        <p:nvSpPr>
          <p:cNvPr id="70" name="CustomShape 2"/>
          <p:cNvSpPr/>
          <p:nvPr/>
        </p:nvSpPr>
        <p:spPr>
          <a:xfrm>
            <a:off x="466725" y="1202580"/>
            <a:ext cx="6819900" cy="52363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r>
              <a:rPr lang="hu-HU" sz="1500" b="0" strike="noStrike" spc="-1" dirty="0">
                <a:solidFill>
                  <a:srgbClr val="2A5010"/>
                </a:solidFill>
              </a:rPr>
              <a:t>Az anyakönyvi eljárásról szóló 2010. évi I. törvény módosítása </a:t>
            </a:r>
            <a:endParaRPr lang="hu-HU" sz="1500" spc="-1" dirty="0">
              <a:solidFill>
                <a:srgbClr val="000000"/>
              </a:solidFill>
            </a:endParaRPr>
          </a:p>
          <a:p>
            <a:pPr>
              <a:lnSpc>
                <a:spcPct val="100000"/>
              </a:lnSpc>
            </a:pPr>
            <a:r>
              <a:rPr lang="hu-HU" sz="1500" b="0" i="1" strike="noStrike" spc="-1" dirty="0">
                <a:solidFill>
                  <a:srgbClr val="2A5010"/>
                </a:solidFill>
              </a:rPr>
              <a:t>2024. szeptember 1.</a:t>
            </a:r>
            <a:endParaRPr lang="hu-HU" sz="1500" i="1" spc="-1" dirty="0">
              <a:solidFill>
                <a:srgbClr val="000000"/>
              </a:solidFill>
            </a:endParaRPr>
          </a:p>
          <a:p>
            <a:pPr>
              <a:lnSpc>
                <a:spcPct val="100000"/>
              </a:lnSpc>
            </a:pPr>
            <a:endParaRPr lang="hu-HU" sz="1500" spc="-1" dirty="0">
              <a:solidFill>
                <a:srgbClr val="000000"/>
              </a:solidFill>
            </a:endParaRPr>
          </a:p>
          <a:p>
            <a:pPr marL="285750" indent="-285750" algn="just">
              <a:lnSpc>
                <a:spcPct val="100000"/>
              </a:lnSpc>
              <a:spcAft>
                <a:spcPts val="600"/>
              </a:spcAft>
              <a:buFont typeface="Wingdings" panose="05000000000000000000" pitchFamily="2" charset="2"/>
              <a:buChar char="Ø"/>
            </a:pPr>
            <a:r>
              <a:rPr lang="hu-HU" sz="1500" b="0" strike="noStrike" spc="-1" dirty="0">
                <a:solidFill>
                  <a:srgbClr val="2A5010"/>
                </a:solidFill>
              </a:rPr>
              <a:t>A házasságkötési szándékot a nagykorú magyar állampolgár házasulók – a közeli halállal fenyegető állapot kivételével – az anyakönyvvezető előtt elektronikus azonosítást követően elektronikus úton is bejelenthetik.</a:t>
            </a:r>
            <a:endParaRPr lang="hu-HU" sz="1500" spc="-1" dirty="0">
              <a:solidFill>
                <a:srgbClr val="000000"/>
              </a:solidFill>
            </a:endParaRPr>
          </a:p>
          <a:p>
            <a:pPr marL="285750" indent="-285750" algn="just">
              <a:lnSpc>
                <a:spcPct val="100000"/>
              </a:lnSpc>
              <a:spcAft>
                <a:spcPts val="600"/>
              </a:spcAft>
              <a:buFont typeface="Wingdings" panose="05000000000000000000" pitchFamily="2" charset="2"/>
              <a:buChar char="Ø"/>
            </a:pPr>
            <a:r>
              <a:rPr lang="hu-HU" sz="1500" b="0" strike="noStrike" spc="-1" dirty="0">
                <a:solidFill>
                  <a:srgbClr val="2A5010"/>
                </a:solidFill>
              </a:rPr>
              <a:t>Elektronikus úton a házasulók egyike vagy mindkét házasuló a házasságkötési szándékot kormányrendeletben meghatározott adattartalommal jelenti be. A másik házasuló személyes bejelentése esetén az anyakönyvvezető a bejelentésről jegyzőkönyvet vesz fel.</a:t>
            </a:r>
            <a:endParaRPr lang="hu-HU" sz="1500" spc="-1" dirty="0">
              <a:solidFill>
                <a:srgbClr val="000000"/>
              </a:solidFill>
            </a:endParaRPr>
          </a:p>
          <a:p>
            <a:pPr marL="285750" indent="-285750" algn="just">
              <a:lnSpc>
                <a:spcPct val="100000"/>
              </a:lnSpc>
              <a:spcAft>
                <a:spcPts val="600"/>
              </a:spcAft>
              <a:buFont typeface="Wingdings" panose="05000000000000000000" pitchFamily="2" charset="2"/>
              <a:buChar char="Ø"/>
            </a:pPr>
            <a:r>
              <a:rPr lang="hu-HU" sz="1500" b="0" strike="noStrike" spc="-1" dirty="0">
                <a:solidFill>
                  <a:srgbClr val="2A5010"/>
                </a:solidFill>
              </a:rPr>
              <a:t>Elektronikus szándékbejelentés esetén, amennyiben a házasulók által megjelölt időpontban, az anyakönyvvezető közreműködése akadályozott, az anyakönyvvezető a bejelentést követően haladéktalanul egyeztetést kezdeményez a házasulókkal a házasságkötés időpontjának kitűzése céljából.</a:t>
            </a:r>
            <a:endParaRPr lang="hu-HU" sz="1500" spc="-1" dirty="0">
              <a:solidFill>
                <a:srgbClr val="000000"/>
              </a:solidFill>
            </a:endParaRPr>
          </a:p>
          <a:p>
            <a:pPr marL="285750" indent="-285750" algn="just">
              <a:lnSpc>
                <a:spcPct val="100000"/>
              </a:lnSpc>
              <a:spcAft>
                <a:spcPts val="600"/>
              </a:spcAft>
              <a:buFont typeface="Wingdings" panose="05000000000000000000" pitchFamily="2" charset="2"/>
              <a:buChar char="Ø"/>
            </a:pPr>
            <a:r>
              <a:rPr lang="hu-HU" sz="1500" b="0" strike="noStrike" spc="-1" dirty="0">
                <a:solidFill>
                  <a:srgbClr val="2A5010"/>
                </a:solidFill>
              </a:rPr>
              <a:t>Az elektronikus úton tett házasságkötési szándékbejelentés egy évig érvényes. </a:t>
            </a:r>
            <a:endParaRPr lang="hu-HU" sz="1500" spc="-1" dirty="0">
              <a:solidFill>
                <a:srgbClr val="000000"/>
              </a:solidFill>
            </a:endParaRPr>
          </a:p>
          <a:p>
            <a:pPr marL="285750" indent="-285750" algn="just">
              <a:lnSpc>
                <a:spcPct val="100000"/>
              </a:lnSpc>
              <a:spcAft>
                <a:spcPts val="600"/>
              </a:spcAft>
              <a:buFont typeface="Wingdings" panose="05000000000000000000" pitchFamily="2" charset="2"/>
              <a:buChar char="Ø"/>
            </a:pPr>
            <a:r>
              <a:rPr lang="hu-HU" sz="1500" b="0" strike="noStrike" spc="-1" dirty="0">
                <a:solidFill>
                  <a:srgbClr val="2A5010"/>
                </a:solidFill>
              </a:rPr>
              <a:t>Az egyik házasuló elektronikus szándékbejelentése esetén, a másik házasuló elektronikus vagy személyes bejelentése hiányában, a bejelentés három hónapig érvényes. Három hónap elteltével a házassági szándékbejelentés adatait törölni kell.</a:t>
            </a:r>
            <a:endParaRPr lang="hu-HU" sz="1500" spc="-1" dirty="0">
              <a:solidFill>
                <a:srgbClr val="000000"/>
              </a:solidFill>
            </a:endParaRPr>
          </a:p>
          <a:p>
            <a:pPr>
              <a:lnSpc>
                <a:spcPct val="100000"/>
              </a:lnSpc>
            </a:pPr>
            <a:endParaRPr lang="hu-HU" sz="1500" spc="-1" dirty="0">
              <a:solidFill>
                <a:srgbClr val="000000"/>
              </a:solidFill>
            </a:endParaRPr>
          </a:p>
          <a:p>
            <a:pPr>
              <a:lnSpc>
                <a:spcPct val="100000"/>
              </a:lnSpc>
            </a:pPr>
            <a:endParaRPr lang="hu-HU" sz="1500" spc="-1" dirty="0">
              <a:solidFill>
                <a:srgbClr val="000000"/>
              </a:solidFill>
            </a:endParaRPr>
          </a:p>
          <a:p>
            <a:pPr>
              <a:lnSpc>
                <a:spcPct val="100000"/>
              </a:lnSpc>
            </a:pPr>
            <a:endParaRPr lang="hu-HU" sz="1500" spc="-1" dirty="0">
              <a:solidFill>
                <a:srgbClr val="000000"/>
              </a:solidFill>
            </a:endParaRPr>
          </a:p>
          <a:p>
            <a:pPr>
              <a:lnSpc>
                <a:spcPct val="100000"/>
              </a:lnSpc>
            </a:pPr>
            <a:endParaRPr lang="hu-HU" sz="1500" b="0" strike="noStrike" spc="-1" dirty="0">
              <a:solidFill>
                <a:srgbClr val="000000"/>
              </a:solidFill>
            </a:endParaRPr>
          </a:p>
        </p:txBody>
      </p:sp>
    </p:spTree>
    <p:extLst>
      <p:ext uri="{BB962C8B-B14F-4D97-AF65-F5344CB8AC3E}">
        <p14:creationId xmlns:p14="http://schemas.microsoft.com/office/powerpoint/2010/main" val="1331449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ustomShape 1"/>
          <p:cNvSpPr/>
          <p:nvPr/>
        </p:nvSpPr>
        <p:spPr>
          <a:xfrm>
            <a:off x="1459980" y="168840"/>
            <a:ext cx="5431320" cy="76428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b">
            <a:noAutofit/>
          </a:bodyPr>
          <a:lstStyle/>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endParaRPr lang="hu-HU" sz="2550" b="0" strike="noStrike" spc="-1" dirty="0">
              <a:solidFill>
                <a:srgbClr val="000000"/>
              </a:solidFill>
              <a:latin typeface="Arial"/>
            </a:endParaRPr>
          </a:p>
          <a:p>
            <a:pPr algn="ctr">
              <a:lnSpc>
                <a:spcPct val="100000"/>
              </a:lnSpc>
            </a:pPr>
            <a:r>
              <a:rPr lang="hu-HU" sz="2550" b="0" strike="noStrike" spc="-1" dirty="0">
                <a:solidFill>
                  <a:srgbClr val="2A5010"/>
                </a:solidFill>
                <a:latin typeface="Trebuchet MS"/>
                <a:ea typeface="DejaVu Sans"/>
              </a:rPr>
              <a:t>Hatósági szakterület</a:t>
            </a:r>
            <a:endParaRPr lang="hu-HU" sz="2550" b="0" strike="noStrike" spc="-1" dirty="0">
              <a:solidFill>
                <a:srgbClr val="000000"/>
              </a:solidFill>
              <a:latin typeface="Arial"/>
            </a:endParaRPr>
          </a:p>
          <a:p>
            <a:pPr algn="ctr">
              <a:lnSpc>
                <a:spcPct val="100000"/>
              </a:lnSpc>
            </a:pPr>
            <a:endParaRPr lang="hu-HU" sz="2000" b="0" strike="noStrike" spc="-1" dirty="0">
              <a:solidFill>
                <a:srgbClr val="000000"/>
              </a:solidFill>
              <a:latin typeface="Arial"/>
            </a:endParaRPr>
          </a:p>
        </p:txBody>
      </p:sp>
      <p:sp>
        <p:nvSpPr>
          <p:cNvPr id="72" name="CustomShape 2"/>
          <p:cNvSpPr/>
          <p:nvPr/>
        </p:nvSpPr>
        <p:spPr>
          <a:xfrm>
            <a:off x="683280" y="2097000"/>
            <a:ext cx="6495120" cy="32083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hu-HU" sz="1800" b="0" strike="noStrike" spc="-1">
              <a:solidFill>
                <a:srgbClr val="000000"/>
              </a:solidFill>
              <a:latin typeface="Arial"/>
            </a:endParaRPr>
          </a:p>
        </p:txBody>
      </p:sp>
      <p:sp>
        <p:nvSpPr>
          <p:cNvPr id="73" name="CustomShape 2"/>
          <p:cNvSpPr/>
          <p:nvPr/>
        </p:nvSpPr>
        <p:spPr>
          <a:xfrm>
            <a:off x="1018800" y="1789560"/>
            <a:ext cx="6313680" cy="4135320"/>
          </a:xfrm>
          <a:prstGeom prst="rect">
            <a:avLst/>
          </a:prstGeom>
          <a:noFill/>
          <a:ln w="0">
            <a:noFill/>
          </a:ln>
        </p:spPr>
        <p:style>
          <a:lnRef idx="0">
            <a:scrgbClr r="0" g="0" b="0"/>
          </a:lnRef>
          <a:fillRef idx="0">
            <a:scrgbClr r="0" g="0" b="0"/>
          </a:fillRef>
          <a:effectRef idx="0">
            <a:scrgbClr r="0" g="0" b="0"/>
          </a:effectRef>
          <a:fontRef idx="minor"/>
        </p:style>
        <p:txBody>
          <a:bodyPr lIns="67680" tIns="33840" rIns="67680" bIns="33840" anchor="t">
            <a:noAutofit/>
          </a:bodyPr>
          <a:lstStyle/>
          <a:p>
            <a:pPr>
              <a:lnSpc>
                <a:spcPct val="100000"/>
              </a:lnSpc>
            </a:pPr>
            <a:endParaRPr lang="hu-HU" sz="1870" b="0" strike="noStrike" spc="-1">
              <a:solidFill>
                <a:srgbClr val="000000"/>
              </a:solidFill>
              <a:latin typeface="Arial"/>
            </a:endParaRPr>
          </a:p>
          <a:p>
            <a:pPr>
              <a:lnSpc>
                <a:spcPct val="100000"/>
              </a:lnSpc>
            </a:pPr>
            <a:endParaRPr lang="hu-HU" sz="1870" b="0" strike="noStrike" spc="-1">
              <a:solidFill>
                <a:srgbClr val="000000"/>
              </a:solidFill>
              <a:latin typeface="Arial"/>
            </a:endParaRPr>
          </a:p>
          <a:p>
            <a:pPr>
              <a:lnSpc>
                <a:spcPct val="100000"/>
              </a:lnSpc>
            </a:pPr>
            <a:endParaRPr lang="hu-HU" sz="1870" b="0" strike="noStrike" spc="-1">
              <a:solidFill>
                <a:srgbClr val="000000"/>
              </a:solidFill>
              <a:latin typeface="Arial"/>
            </a:endParaRPr>
          </a:p>
        </p:txBody>
      </p:sp>
      <p:sp>
        <p:nvSpPr>
          <p:cNvPr id="74" name="Szövegdoboz 2"/>
          <p:cNvSpPr/>
          <p:nvPr/>
        </p:nvSpPr>
        <p:spPr>
          <a:xfrm>
            <a:off x="683280" y="780480"/>
            <a:ext cx="6495120" cy="601262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just">
              <a:lnSpc>
                <a:spcPct val="107000"/>
              </a:lnSpc>
              <a:spcAft>
                <a:spcPts val="600"/>
              </a:spcAft>
            </a:pPr>
            <a:r>
              <a:rPr lang="hu-HU" sz="1400" b="0" strike="noStrike" spc="-1" dirty="0">
                <a:solidFill>
                  <a:srgbClr val="2A5010"/>
                </a:solidFill>
                <a:latin typeface="Trebuchet MS"/>
              </a:rPr>
              <a:t>Az általános közigazgatási rendtartásról szóló 2016. évi CL. törvény (</a:t>
            </a:r>
            <a:r>
              <a:rPr lang="hu-HU" sz="1400" b="0" strike="noStrike" spc="-1" dirty="0" err="1">
                <a:solidFill>
                  <a:srgbClr val="2A5010"/>
                </a:solidFill>
                <a:latin typeface="Trebuchet MS"/>
              </a:rPr>
              <a:t>Ákr</a:t>
            </a:r>
            <a:r>
              <a:rPr lang="hu-HU" sz="1400" b="0" strike="noStrike" spc="-1" dirty="0">
                <a:solidFill>
                  <a:srgbClr val="2A5010"/>
                </a:solidFill>
                <a:latin typeface="Trebuchet MS"/>
              </a:rPr>
              <a:t>.) az alábbiak szerint </a:t>
            </a:r>
            <a:r>
              <a:rPr lang="hu-HU" sz="1400" b="1" strike="noStrike" spc="-1" dirty="0">
                <a:solidFill>
                  <a:srgbClr val="2A5010"/>
                </a:solidFill>
                <a:latin typeface="Trebuchet MS"/>
              </a:rPr>
              <a:t>módosul</a:t>
            </a:r>
            <a:r>
              <a:rPr lang="hu-HU" sz="1400" b="0" strike="noStrike" spc="-1" dirty="0">
                <a:solidFill>
                  <a:srgbClr val="2A5010"/>
                </a:solidFill>
                <a:latin typeface="Trebuchet MS"/>
              </a:rPr>
              <a:t>:</a:t>
            </a:r>
            <a:endParaRPr lang="hu-HU" sz="1400" b="0" strike="noStrike" spc="-1" dirty="0">
              <a:solidFill>
                <a:srgbClr val="000000"/>
              </a:solidFill>
              <a:latin typeface="Arial"/>
            </a:endParaRPr>
          </a:p>
          <a:p>
            <a:pPr lvl="1" algn="just">
              <a:lnSpc>
                <a:spcPct val="107000"/>
              </a:lnSpc>
              <a:spcAft>
                <a:spcPts val="600"/>
              </a:spcAft>
            </a:pPr>
            <a:r>
              <a:rPr lang="hu-HU" sz="1400" b="0" strike="noStrike" spc="-1" dirty="0">
                <a:solidFill>
                  <a:srgbClr val="2A5010"/>
                </a:solidFill>
                <a:latin typeface="Trebuchet MS"/>
              </a:rPr>
              <a:t>a) 52. § (1) bekezdésében a „kifüggesztésének” szövegrész helyébe a „honlapon történő közzétételének” szöveg,</a:t>
            </a:r>
            <a:endParaRPr lang="hu-HU" sz="1400" b="0" strike="noStrike" spc="-1" dirty="0">
              <a:solidFill>
                <a:srgbClr val="000000"/>
              </a:solidFill>
              <a:latin typeface="Arial"/>
            </a:endParaRPr>
          </a:p>
          <a:p>
            <a:pPr lvl="1" algn="just">
              <a:lnSpc>
                <a:spcPct val="107000"/>
              </a:lnSpc>
              <a:spcAft>
                <a:spcPts val="600"/>
              </a:spcAft>
            </a:pPr>
            <a:r>
              <a:rPr lang="hu-HU" sz="1400" b="0" strike="noStrike" spc="-1" dirty="0">
                <a:solidFill>
                  <a:srgbClr val="2A5010"/>
                </a:solidFill>
                <a:latin typeface="Trebuchet MS"/>
              </a:rPr>
              <a:t>b) 85. § (5) bekezdés b) pontjában a „kifüggesztését” szövegrész helyébe a „honlapon történő közzétételét” szöveg,</a:t>
            </a:r>
            <a:endParaRPr lang="hu-HU" sz="1400" b="0" strike="noStrike" spc="-1" dirty="0">
              <a:solidFill>
                <a:srgbClr val="000000"/>
              </a:solidFill>
              <a:latin typeface="Arial"/>
            </a:endParaRPr>
          </a:p>
          <a:p>
            <a:pPr lvl="1" algn="just">
              <a:lnSpc>
                <a:spcPct val="107000"/>
              </a:lnSpc>
              <a:spcAft>
                <a:spcPts val="600"/>
              </a:spcAft>
            </a:pPr>
            <a:r>
              <a:rPr lang="hu-HU" sz="1400" b="0" strike="noStrike" spc="-1" dirty="0">
                <a:solidFill>
                  <a:srgbClr val="2A5010"/>
                </a:solidFill>
                <a:latin typeface="Trebuchet MS"/>
              </a:rPr>
              <a:t>c) 115. § (2) bekezdésében az „ügyfél,” szövegrész helyébe az „ügyfél vagy az ügyfelek közösen terjesztenek elő keresetlevelet,” szöveg lép.</a:t>
            </a:r>
            <a:endParaRPr lang="hu-HU" sz="1400" b="0" strike="noStrike" spc="-1" dirty="0">
              <a:solidFill>
                <a:srgbClr val="000000"/>
              </a:solidFill>
              <a:latin typeface="Arial"/>
            </a:endParaRPr>
          </a:p>
          <a:p>
            <a:pPr>
              <a:lnSpc>
                <a:spcPct val="107000"/>
              </a:lnSpc>
              <a:spcBef>
                <a:spcPts val="600"/>
              </a:spcBef>
            </a:pPr>
            <a:r>
              <a:rPr lang="hu-HU" sz="1400" b="1" strike="noStrike" spc="-1" dirty="0">
                <a:solidFill>
                  <a:srgbClr val="2A5010"/>
                </a:solidFill>
                <a:latin typeface="Trebuchet MS"/>
              </a:rPr>
              <a:t>Hatályát veszti az </a:t>
            </a:r>
            <a:r>
              <a:rPr lang="hu-HU" sz="1400" b="1" strike="noStrike" spc="-1" dirty="0" err="1">
                <a:solidFill>
                  <a:srgbClr val="2A5010"/>
                </a:solidFill>
                <a:latin typeface="Trebuchet MS"/>
              </a:rPr>
              <a:t>Ákr</a:t>
            </a:r>
            <a:r>
              <a:rPr lang="hu-HU" sz="1400" b="1" strike="noStrike" spc="-1" dirty="0">
                <a:solidFill>
                  <a:srgbClr val="2A5010"/>
                </a:solidFill>
                <a:latin typeface="Trebuchet MS"/>
              </a:rPr>
              <a:t>. </a:t>
            </a:r>
            <a:endParaRPr lang="hu-HU" sz="1400" b="0" strike="noStrike" spc="-1" dirty="0">
              <a:solidFill>
                <a:srgbClr val="000000"/>
              </a:solidFill>
              <a:latin typeface="Arial"/>
            </a:endParaRPr>
          </a:p>
          <a:p>
            <a:pPr lvl="1">
              <a:lnSpc>
                <a:spcPct val="107000"/>
              </a:lnSpc>
            </a:pPr>
            <a:r>
              <a:rPr lang="hu-HU" sz="1400" b="0" strike="noStrike" spc="-1" dirty="0">
                <a:solidFill>
                  <a:srgbClr val="2A5010"/>
                </a:solidFill>
                <a:latin typeface="Trebuchet MS"/>
              </a:rPr>
              <a:t>a) 88. § (2) bekezdés a) pontjában az „a kifüggesztés,”,</a:t>
            </a:r>
            <a:endParaRPr lang="hu-HU" sz="1400" b="0" strike="noStrike" spc="-1" dirty="0">
              <a:solidFill>
                <a:srgbClr val="000000"/>
              </a:solidFill>
              <a:latin typeface="Arial"/>
            </a:endParaRPr>
          </a:p>
          <a:p>
            <a:pPr lvl="1">
              <a:lnSpc>
                <a:spcPct val="107000"/>
              </a:lnSpc>
            </a:pPr>
            <a:r>
              <a:rPr lang="hu-HU" sz="1400" b="0" strike="noStrike" spc="-1" dirty="0">
                <a:solidFill>
                  <a:srgbClr val="2A5010"/>
                </a:solidFill>
                <a:latin typeface="Trebuchet MS"/>
              </a:rPr>
              <a:t>b) 88. § (3) bekezdésében a „hirdetőtábláján, valamint”,</a:t>
            </a:r>
            <a:endParaRPr lang="hu-HU" sz="1400" b="0" strike="noStrike" spc="-1" dirty="0">
              <a:solidFill>
                <a:srgbClr val="000000"/>
              </a:solidFill>
              <a:latin typeface="Arial"/>
            </a:endParaRPr>
          </a:p>
          <a:p>
            <a:pPr lvl="1">
              <a:lnSpc>
                <a:spcPct val="107000"/>
              </a:lnSpc>
            </a:pPr>
            <a:r>
              <a:rPr lang="hu-HU" sz="1400" b="0" strike="noStrike" spc="-1" dirty="0">
                <a:solidFill>
                  <a:srgbClr val="2A5010"/>
                </a:solidFill>
                <a:latin typeface="Trebuchet MS"/>
              </a:rPr>
              <a:t>c) 89. § (2) bekezdésében az „a hirdetőtábláján, valamint”</a:t>
            </a:r>
            <a:endParaRPr lang="hu-HU" sz="1400" b="0" strike="noStrike" spc="-1" dirty="0">
              <a:solidFill>
                <a:srgbClr val="000000"/>
              </a:solidFill>
              <a:latin typeface="Arial"/>
            </a:endParaRPr>
          </a:p>
          <a:p>
            <a:pPr>
              <a:lnSpc>
                <a:spcPct val="107000"/>
              </a:lnSpc>
            </a:pPr>
            <a:r>
              <a:rPr lang="hu-HU" sz="1400" b="0" strike="noStrike" spc="-1" dirty="0">
                <a:solidFill>
                  <a:srgbClr val="2A5010"/>
                </a:solidFill>
                <a:latin typeface="Trebuchet MS"/>
              </a:rPr>
              <a:t>szövegrész.</a:t>
            </a:r>
            <a:endParaRPr lang="hu-HU" sz="1400" b="0" strike="noStrike" spc="-1" dirty="0">
              <a:solidFill>
                <a:srgbClr val="000000"/>
              </a:solidFill>
              <a:latin typeface="Arial"/>
            </a:endParaRPr>
          </a:p>
          <a:p>
            <a:pPr>
              <a:lnSpc>
                <a:spcPct val="107000"/>
              </a:lnSpc>
              <a:spcBef>
                <a:spcPts val="1800"/>
              </a:spcBef>
              <a:spcAft>
                <a:spcPts val="600"/>
              </a:spcAft>
            </a:pPr>
            <a:r>
              <a:rPr lang="hu-HU" sz="1400" b="1" strike="noStrike" spc="-1" dirty="0">
                <a:solidFill>
                  <a:srgbClr val="2A5010"/>
                </a:solidFill>
                <a:latin typeface="Trebuchet MS"/>
              </a:rPr>
              <a:t>Az </a:t>
            </a:r>
            <a:r>
              <a:rPr lang="hu-HU" sz="1400" b="1" strike="noStrike" spc="-1" dirty="0" err="1">
                <a:solidFill>
                  <a:srgbClr val="2A5010"/>
                </a:solidFill>
                <a:latin typeface="Trebuchet MS"/>
              </a:rPr>
              <a:t>Ákr</a:t>
            </a:r>
            <a:r>
              <a:rPr lang="hu-HU" sz="1400" b="1" strike="noStrike" spc="-1" dirty="0">
                <a:solidFill>
                  <a:srgbClr val="2A5010"/>
                </a:solidFill>
                <a:latin typeface="Trebuchet MS"/>
              </a:rPr>
              <a:t>. 115. §-a </a:t>
            </a:r>
            <a:r>
              <a:rPr lang="hu-HU" sz="1400" b="1" strike="noStrike" spc="-1" dirty="0" err="1">
                <a:solidFill>
                  <a:srgbClr val="2A5010"/>
                </a:solidFill>
                <a:latin typeface="Trebuchet MS"/>
              </a:rPr>
              <a:t>a</a:t>
            </a:r>
            <a:r>
              <a:rPr lang="hu-HU" sz="1400" b="1" strike="noStrike" spc="-1" dirty="0">
                <a:solidFill>
                  <a:srgbClr val="2A5010"/>
                </a:solidFill>
                <a:latin typeface="Trebuchet MS"/>
              </a:rPr>
              <a:t> következő (5) és (6) bekezdéssel egészül ki:</a:t>
            </a:r>
            <a:endParaRPr lang="hu-HU" sz="1400" b="0" strike="noStrike" spc="-1" dirty="0">
              <a:solidFill>
                <a:srgbClr val="000000"/>
              </a:solidFill>
              <a:latin typeface="Arial"/>
            </a:endParaRPr>
          </a:p>
          <a:p>
            <a:pPr>
              <a:lnSpc>
                <a:spcPct val="107000"/>
              </a:lnSpc>
              <a:spcAft>
                <a:spcPts val="799"/>
              </a:spcAft>
            </a:pPr>
            <a:r>
              <a:rPr lang="hu-HU" sz="1400" b="0" strike="noStrike" spc="-1" dirty="0">
                <a:solidFill>
                  <a:srgbClr val="2A5010"/>
                </a:solidFill>
                <a:latin typeface="Trebuchet MS"/>
              </a:rPr>
              <a:t>„(5) A hatóság a támadott döntést módosító vagy visszavonó döntését közli az ügyféllel, aki nyolc napon belül nyilatkozhat arról, hogy a döntés módosítását vagy visszavonását elfogadja.</a:t>
            </a:r>
            <a:endParaRPr lang="hu-HU" sz="1400" b="0" strike="noStrike" spc="-1" dirty="0">
              <a:solidFill>
                <a:srgbClr val="000000"/>
              </a:solidFill>
              <a:latin typeface="Arial"/>
            </a:endParaRPr>
          </a:p>
          <a:p>
            <a:pPr algn="just">
              <a:lnSpc>
                <a:spcPct val="107000"/>
              </a:lnSpc>
              <a:spcAft>
                <a:spcPts val="799"/>
              </a:spcAft>
            </a:pPr>
            <a:r>
              <a:rPr lang="hu-HU" sz="1400" b="0" strike="noStrike" spc="-1" dirty="0">
                <a:solidFill>
                  <a:srgbClr val="2A5010"/>
                </a:solidFill>
                <a:latin typeface="Trebuchet MS"/>
              </a:rPr>
              <a:t>(6) A </a:t>
            </a:r>
            <a:r>
              <a:rPr lang="hu-HU" sz="1400" b="0" strike="noStrike" spc="-1" dirty="0" err="1">
                <a:solidFill>
                  <a:srgbClr val="2A5010"/>
                </a:solidFill>
                <a:latin typeface="Trebuchet MS"/>
              </a:rPr>
              <a:t>védirat</a:t>
            </a:r>
            <a:r>
              <a:rPr lang="hu-HU" sz="1400" b="0" strike="noStrike" spc="-1" dirty="0">
                <a:solidFill>
                  <a:srgbClr val="2A5010"/>
                </a:solidFill>
                <a:latin typeface="Trebuchet MS"/>
              </a:rPr>
              <a:t> előterjesztésétől a közigazgatási pert befejező határozat jogerőssé válásáig a támadott hatósági döntés csak a keresetlevélben foglaltaknak megfelelően módosítható vagy vonható vissza, más okból jogorvoslati eljárásnak nincs helye.”</a:t>
            </a:r>
            <a:endParaRPr lang="hu-HU" sz="1400" b="0" strike="noStrike" spc="-1" dirty="0">
              <a:solidFill>
                <a:srgbClr val="000000"/>
              </a:solidFill>
              <a:latin typeface="Arial"/>
            </a:endParaRPr>
          </a:p>
          <a:p>
            <a:pPr>
              <a:lnSpc>
                <a:spcPct val="107000"/>
              </a:lnSpc>
              <a:spcAft>
                <a:spcPts val="799"/>
              </a:spcAft>
            </a:pPr>
            <a:endParaRPr lang="hu-HU" sz="1200" b="0" strike="noStrike" spc="-1" dirty="0">
              <a:solidFill>
                <a:srgbClr val="000000"/>
              </a:solidFill>
              <a:latin typeface="Arial"/>
            </a:endParaRPr>
          </a:p>
        </p:txBody>
      </p:sp>
    </p:spTree>
  </p:cSld>
  <p:clrMapOvr>
    <a:masterClrMapping/>
  </p:clrMapOvr>
</p:sld>
</file>

<file path=ppt/theme/theme1.xml><?xml version="1.0" encoding="utf-8"?>
<a:theme xmlns:a="http://schemas.openxmlformats.org/drawingml/2006/main" name="Dimenzió">
  <a:themeElements>
    <a:clrScheme name="Dimenzió">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TM02900688[[fn=Dimenzió]]</Template>
  <TotalTime>1835</TotalTime>
  <Words>1941</Words>
  <Application>Microsoft Office PowerPoint</Application>
  <PresentationFormat>Diavetítés a képernyőre (4:3 oldalarány)</PresentationFormat>
  <Paragraphs>172</Paragraphs>
  <Slides>16</Slides>
  <Notes>0</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16</vt:i4>
      </vt:variant>
    </vt:vector>
  </HeadingPairs>
  <TitlesOfParts>
    <vt:vector size="24" baseType="lpstr">
      <vt:lpstr>Arial</vt:lpstr>
      <vt:lpstr>Calibri</vt:lpstr>
      <vt:lpstr>DejaVu Sans</vt:lpstr>
      <vt:lpstr>Symbol</vt:lpstr>
      <vt:lpstr>Times New Roman</vt:lpstr>
      <vt:lpstr>Trebuchet MS</vt:lpstr>
      <vt:lpstr>Wingdings</vt:lpstr>
      <vt:lpstr>Dimenzió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subject/>
  <dc:creator>fujitsu esprimo</dc:creator>
  <dc:description/>
  <cp:lastModifiedBy>Czigler Györgyi</cp:lastModifiedBy>
  <cp:revision>190</cp:revision>
  <dcterms:created xsi:type="dcterms:W3CDTF">2018-02-28T16:25:37Z</dcterms:created>
  <dcterms:modified xsi:type="dcterms:W3CDTF">2023-11-09T07:38:46Z</dcterms:modified>
  <dc:language>hu-HU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1</vt:i4>
  </property>
  <property fmtid="{D5CDD505-2E9C-101B-9397-08002B2CF9AE}" pid="7" name="PresentationFormat">
    <vt:lpwstr>Diavetítés a képernyőre (4:3 oldalarány)</vt:lpwstr>
  </property>
  <property fmtid="{D5CDD505-2E9C-101B-9397-08002B2CF9AE}" pid="8" name="ScaleCrop">
    <vt:bool>false</vt:bool>
  </property>
  <property fmtid="{D5CDD505-2E9C-101B-9397-08002B2CF9AE}" pid="9" name="ShareDoc">
    <vt:bool>false</vt:bool>
  </property>
  <property fmtid="{D5CDD505-2E9C-101B-9397-08002B2CF9AE}" pid="10" name="Slides">
    <vt:i4>15</vt:i4>
  </property>
</Properties>
</file>