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handoutMasterIdLst>
    <p:handoutMasterId r:id="rId20"/>
  </p:handoutMasterIdLst>
  <p:sldIdLst>
    <p:sldId id="256" r:id="rId2"/>
    <p:sldId id="260" r:id="rId3"/>
    <p:sldId id="257" r:id="rId4"/>
    <p:sldId id="261" r:id="rId5"/>
    <p:sldId id="258" r:id="rId6"/>
    <p:sldId id="259" r:id="rId7"/>
    <p:sldId id="272" r:id="rId8"/>
    <p:sldId id="275" r:id="rId9"/>
    <p:sldId id="274" r:id="rId10"/>
    <p:sldId id="276" r:id="rId11"/>
    <p:sldId id="263" r:id="rId12"/>
    <p:sldId id="264" r:id="rId13"/>
    <p:sldId id="262" r:id="rId14"/>
    <p:sldId id="266" r:id="rId15"/>
    <p:sldId id="265" r:id="rId16"/>
    <p:sldId id="269" r:id="rId17"/>
    <p:sldId id="271" r:id="rId18"/>
    <p:sldId id="273" r:id="rId19"/>
  </p:sldIdLst>
  <p:sldSz cx="12192000" cy="6858000"/>
  <p:notesSz cx="6797675" cy="99266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-3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781861-CCEC-43AD-BA4E-1A28827F7F78}" type="datetimeFigureOut">
              <a:rPr lang="hu-HU" smtClean="0"/>
              <a:t>2024. 09. 20.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94DB8A-AF2C-4BEC-AE27-F14241A7628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764758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F690C-E767-46E6-86F8-1BDFEB03D83D}" type="datetimeFigureOut">
              <a:rPr lang="hu-HU" smtClean="0"/>
              <a:t>2024. 09. 20.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FF9DB-3BA0-4430-B7A5-0D2A5B7C4D1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59231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F690C-E767-46E6-86F8-1BDFEB03D83D}" type="datetimeFigureOut">
              <a:rPr lang="hu-HU" smtClean="0"/>
              <a:t>2024. 09. 20.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FF9DB-3BA0-4430-B7A5-0D2A5B7C4D1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3536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F690C-E767-46E6-86F8-1BDFEB03D83D}" type="datetimeFigureOut">
              <a:rPr lang="hu-HU" smtClean="0"/>
              <a:t>2024. 09. 20.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FF9DB-3BA0-4430-B7A5-0D2A5B7C4D1C}" type="slidenum">
              <a:rPr lang="hu-HU" smtClean="0"/>
              <a:t>‹#›</a:t>
            </a:fld>
            <a:endParaRPr lang="hu-H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17361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F690C-E767-46E6-86F8-1BDFEB03D83D}" type="datetimeFigureOut">
              <a:rPr lang="hu-HU" smtClean="0"/>
              <a:t>2024. 09. 20.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FF9DB-3BA0-4430-B7A5-0D2A5B7C4D1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44074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F690C-E767-46E6-86F8-1BDFEB03D83D}" type="datetimeFigureOut">
              <a:rPr lang="hu-HU" smtClean="0"/>
              <a:t>2024. 09. 20.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FF9DB-3BA0-4430-B7A5-0D2A5B7C4D1C}" type="slidenum">
              <a:rPr lang="hu-HU" smtClean="0"/>
              <a:t>‹#›</a:t>
            </a:fld>
            <a:endParaRPr lang="hu-H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512303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F690C-E767-46E6-86F8-1BDFEB03D83D}" type="datetimeFigureOut">
              <a:rPr lang="hu-HU" smtClean="0"/>
              <a:t>2024. 09. 20.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FF9DB-3BA0-4430-B7A5-0D2A5B7C4D1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89610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F690C-E767-46E6-86F8-1BDFEB03D83D}" type="datetimeFigureOut">
              <a:rPr lang="hu-HU" smtClean="0"/>
              <a:t>2024. 09. 20.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FF9DB-3BA0-4430-B7A5-0D2A5B7C4D1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332347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F690C-E767-46E6-86F8-1BDFEB03D83D}" type="datetimeFigureOut">
              <a:rPr lang="hu-HU" smtClean="0"/>
              <a:t>2024. 09. 20.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FF9DB-3BA0-4430-B7A5-0D2A5B7C4D1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6320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F690C-E767-46E6-86F8-1BDFEB03D83D}" type="datetimeFigureOut">
              <a:rPr lang="hu-HU" smtClean="0"/>
              <a:t>2024. 09. 20.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FF9DB-3BA0-4430-B7A5-0D2A5B7C4D1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0225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F690C-E767-46E6-86F8-1BDFEB03D83D}" type="datetimeFigureOut">
              <a:rPr lang="hu-HU" smtClean="0"/>
              <a:t>2024. 09. 20.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FF9DB-3BA0-4430-B7A5-0D2A5B7C4D1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544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F690C-E767-46E6-86F8-1BDFEB03D83D}" type="datetimeFigureOut">
              <a:rPr lang="hu-HU" smtClean="0"/>
              <a:t>2024. 09. 20.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FF9DB-3BA0-4430-B7A5-0D2A5B7C4D1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43665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F690C-E767-46E6-86F8-1BDFEB03D83D}" type="datetimeFigureOut">
              <a:rPr lang="hu-HU" smtClean="0"/>
              <a:t>2024. 09. 20.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FF9DB-3BA0-4430-B7A5-0D2A5B7C4D1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5651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F690C-E767-46E6-86F8-1BDFEB03D83D}" type="datetimeFigureOut">
              <a:rPr lang="hu-HU" smtClean="0"/>
              <a:t>2024. 09. 20.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FF9DB-3BA0-4430-B7A5-0D2A5B7C4D1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23756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F690C-E767-46E6-86F8-1BDFEB03D83D}" type="datetimeFigureOut">
              <a:rPr lang="hu-HU" smtClean="0"/>
              <a:t>2024. 09. 20.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FF9DB-3BA0-4430-B7A5-0D2A5B7C4D1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4215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F690C-E767-46E6-86F8-1BDFEB03D83D}" type="datetimeFigureOut">
              <a:rPr lang="hu-HU" smtClean="0"/>
              <a:t>2024. 09. 20.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FF9DB-3BA0-4430-B7A5-0D2A5B7C4D1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0789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FF9DB-3BA0-4430-B7A5-0D2A5B7C4D1C}" type="slidenum">
              <a:rPr lang="hu-HU" smtClean="0"/>
              <a:t>‹#›</a:t>
            </a:fld>
            <a:endParaRPr lang="hu-H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F690C-E767-46E6-86F8-1BDFEB03D83D}" type="datetimeFigureOut">
              <a:rPr lang="hu-HU" smtClean="0"/>
              <a:t>2024. 09. 20.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32219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F690C-E767-46E6-86F8-1BDFEB03D83D}" type="datetimeFigureOut">
              <a:rPr lang="hu-HU" smtClean="0"/>
              <a:t>2024. 09. 20.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BCFF9DB-3BA0-4430-B7A5-0D2A5B7C4D1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7798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onkormanyzat.tannap.hu/?fbclid=IwY2xjawFKQMFleHRuA2FlbQIxMAABHW32ALFT4P0o82_mSWxYibLQcKD1-vi9RwiFZKJ61B22PoOVx6q7Nlso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679172"/>
            <a:ext cx="9144000" cy="2385752"/>
          </a:xfrm>
        </p:spPr>
        <p:txBody>
          <a:bodyPr/>
          <a:lstStyle/>
          <a:p>
            <a:pPr algn="ctr"/>
            <a:r>
              <a:rPr lang="hu-H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Jegyzői értekezlet</a:t>
            </a:r>
            <a:br>
              <a:rPr lang="hu-H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Veszprém </a:t>
            </a:r>
            <a:r>
              <a:rPr lang="hu-HU" sz="3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Vármegyei Kormányhivatal</a:t>
            </a:r>
            <a:endParaRPr lang="hu-HU" sz="3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4447308"/>
            <a:ext cx="9144000" cy="1657927"/>
          </a:xfrm>
        </p:spPr>
        <p:txBody>
          <a:bodyPr>
            <a:normAutofit fontScale="92500" lnSpcReduction="20000"/>
          </a:bodyPr>
          <a:lstStyle/>
          <a:p>
            <a:endParaRPr lang="hu-HU" dirty="0" smtClean="0"/>
          </a:p>
          <a:p>
            <a:pPr algn="ctr"/>
            <a:r>
              <a:rPr lang="hu-H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Halmainé Dr. Takács Rita</a:t>
            </a:r>
          </a:p>
          <a:p>
            <a:pPr algn="ctr"/>
            <a:r>
              <a:rPr lang="hu-H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datvédelmi tisztviselő, adatvédelmi szakjogász</a:t>
            </a:r>
          </a:p>
          <a:p>
            <a:endParaRPr lang="hu-H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2024. szeptember 23.</a:t>
            </a: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82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451" y="951345"/>
            <a:ext cx="9074177" cy="424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6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46652"/>
            <a:ext cx="9552709" cy="1657639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nemzeti adatvagyon hasznosításának rendszeréről és az egyes szolgáltatásokról szóló 2023. évi CI. törvény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2004291"/>
            <a:ext cx="10515600" cy="41726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100. §  </a:t>
            </a:r>
            <a:r>
              <a:rPr lang="hu-H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(3) Felhatalmazást kapnak a miniszterek, hogy a további felhasználás céljára történő rendelkezésre bocsátásért fizetendő díj mértékének, megállapítása szempontjainak, megfizetése módjának, valamint a díjfizetés kedvezményeinek és a díjfizetés alóli mentességek e törvény rendelkezéseivel összhangban álló további részletszabályait rendeletben állapítsák meg. </a:t>
            </a:r>
          </a:p>
          <a:p>
            <a:pPr marL="0" indent="0">
              <a:buNone/>
            </a:pPr>
            <a:r>
              <a:rPr lang="hu-H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(4) Felhatalmazást kap </a:t>
            </a:r>
            <a:r>
              <a:rPr lang="hu-H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helyi önkormányzat képviselő-testülete</a:t>
            </a:r>
            <a:r>
              <a:rPr lang="hu-H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hogy a további felhasználás céljára történő rendelkezésre bocsátásért fizetendő díj mértékének, megállapítása szempontjainak, megfizetése módjának, valamint a díjfizetés kedvezményeinek és a díjfizetés alóli mentességek e törvény rendelkezéseivel összhangban álló </a:t>
            </a:r>
            <a:r>
              <a:rPr lang="hu-H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további részletszabályait rendeletben </a:t>
            </a:r>
            <a:r>
              <a:rPr lang="hu-H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állapítsa meg</a:t>
            </a:r>
            <a:r>
              <a:rPr lang="hu-H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u-H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34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Szervezeti adatfelelősök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 § (1) A nemzeti adatvagyon hasznosítása és minőségének javítása érdekében </a:t>
            </a:r>
            <a:r>
              <a:rPr lang="hu-H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közhiteles nyilvántartást vezető, valamint a legalább 250 főt foglalkoztató közfeladatot ellátó szerveknél szervezeti adatfelelősöket kell kijelölni.</a:t>
            </a:r>
            <a:r>
              <a:rPr lang="hu-H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u-HU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Az (1) bekezdés hatálya alá nem tartozó </a:t>
            </a:r>
            <a:r>
              <a:rPr lang="hu-H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közfeladatot ellátó szervek</a:t>
            </a:r>
            <a:r>
              <a:rPr lang="hu-H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az e törvény szerinti adatszolgáltatási kötelezettségük teljesítésének segítése érdekében </a:t>
            </a:r>
            <a:r>
              <a:rPr lang="hu-H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adattovábbítási kapcsolattartót</a:t>
            </a:r>
            <a:r>
              <a:rPr lang="hu-H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jelölnek ki. 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8658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0948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357745"/>
            <a:ext cx="9035473" cy="4819218"/>
          </a:xfrm>
        </p:spPr>
        <p:txBody>
          <a:bodyPr>
            <a:normAutofit/>
          </a:bodyPr>
          <a:lstStyle/>
          <a:p>
            <a:r>
              <a:rPr lang="hu-H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szervezeti adatfelelősök, valamint az adattovábbítási kapcsolattartók feladatellátásnak szakmai koordinációját és módszertani támogatását a NAVÜ végzi. </a:t>
            </a:r>
          </a:p>
          <a:p>
            <a:r>
              <a:rPr lang="hu-H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szervezeti adatfelelősök, valamint az adattovábbítási kapcsolattartó személyek nevéről, szervezeti beosztásáról, postai és elektronikus levélcíméről, telefonszámáról, valamint ezen adatainak változásáról a közfeladatot ellátó szerv haladéktalanul értesíti a NAVÜ-t. </a:t>
            </a:r>
          </a:p>
          <a:p>
            <a:r>
              <a:rPr lang="hu-H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szervezeti adatfelelősök, valamint az adattovábbítási kapcsolattartók kijelölésének és feladatellátásának részletes szabályait a Kormány rendeletben határozza meg.</a:t>
            </a:r>
            <a:r>
              <a:rPr lang="hu-H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133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185727" cy="3514148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nemzeti adatvagyon hasznosítás egyes intézményi szereplőinek feladatairól és hatásköreiről, valamint a Digitális Magyarország Ügynökség Zártkörűen Működő Részvénytársaság kijelöléséről és egyes feladatainak meghatározásáról szóló </a:t>
            </a:r>
            <a:r>
              <a:rPr lang="hu-H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249/2024. (VIII. 15.) Korm. rendelet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3953165"/>
            <a:ext cx="10515600" cy="237374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u-H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hu-H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cím Adattovábbítási kapcsolattartók </a:t>
            </a:r>
          </a:p>
          <a:p>
            <a:pPr marL="0" indent="0">
              <a:buNone/>
            </a:pPr>
            <a:r>
              <a:rPr lang="hu-H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 § (1) Adattovábbítási kapcsolattartónak </a:t>
            </a:r>
            <a:r>
              <a:rPr lang="hu-H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jelölhető</a:t>
            </a:r>
            <a:r>
              <a:rPr lang="hu-H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ki, aki adatkezelői vagy adatfeldolgozói gyakorlattal rendelkezik, továbbá alkalmas a 13. §-</a:t>
            </a:r>
            <a:r>
              <a:rPr lang="hu-HU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</a:t>
            </a:r>
            <a:r>
              <a:rPr lang="hu-H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meghatározott feladatok ellátására. </a:t>
            </a:r>
          </a:p>
          <a:p>
            <a:pPr marL="0" indent="0">
              <a:buNone/>
            </a:pPr>
            <a:r>
              <a:rPr lang="hu-H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 Adattovábbítási kapcsolattartónak </a:t>
            </a:r>
            <a:r>
              <a:rPr lang="hu-H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 jelölhető ki</a:t>
            </a:r>
            <a:r>
              <a:rPr lang="hu-H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közfeladatot ellátó szervnél az </a:t>
            </a:r>
            <a:r>
              <a:rPr lang="hu-HU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Infotv</a:t>
            </a:r>
            <a:r>
              <a:rPr lang="hu-H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16. alcíme szerinti adatvédelmi tisztviselői feladatokat végző személy. </a:t>
            </a:r>
          </a:p>
          <a:p>
            <a:pPr marL="0" indent="0">
              <a:buNone/>
            </a:pPr>
            <a:r>
              <a:rPr lang="hu-H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 § Az adattovábbítási kapcsolattartó </a:t>
            </a:r>
            <a:r>
              <a:rPr lang="hu-H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feladatai a</a:t>
            </a:r>
            <a:r>
              <a:rPr lang="hu-H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)-k)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1555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444345" cy="1962439"/>
          </a:xfrm>
        </p:spPr>
        <p:txBody>
          <a:bodyPr>
            <a:normAutofit fontScale="90000"/>
          </a:bodyPr>
          <a:lstStyle/>
          <a:p>
            <a:pPr algn="ctr"/>
            <a:r>
              <a:rPr lang="hu-HU" sz="3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Nemzeti Adatvagyon Ügynökség feladatairól és az adathasznosítás-támogatási szolgáltatásokról szóló </a:t>
            </a:r>
            <a:r>
              <a:rPr lang="hu-HU" sz="3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250/2024. (VIII. 15.) Korm. rendelet</a:t>
            </a:r>
            <a:endParaRPr lang="hu-H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2798618"/>
            <a:ext cx="10515600" cy="3378345"/>
          </a:xfrm>
        </p:spPr>
        <p:txBody>
          <a:bodyPr/>
          <a:lstStyle/>
          <a:p>
            <a:pPr marL="0" indent="0">
              <a:buNone/>
            </a:pPr>
            <a:endParaRPr lang="hu-HU" b="1" dirty="0" smtClean="0"/>
          </a:p>
          <a:p>
            <a:pPr marL="0" indent="0">
              <a:buNone/>
            </a:pPr>
            <a:r>
              <a:rPr lang="hu-H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hu-H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melléklet</a:t>
            </a:r>
            <a:r>
              <a:rPr lang="hu-H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250/2024. (VIII. 15.) Korm. rendelethez A </a:t>
            </a:r>
            <a:r>
              <a:rPr lang="hu-H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Nahtv</a:t>
            </a:r>
            <a:r>
              <a:rPr lang="hu-H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93. § (2) bekezdése szerinti,</a:t>
            </a:r>
          </a:p>
          <a:p>
            <a:pPr marL="0" indent="0">
              <a:buNone/>
            </a:pPr>
            <a:endParaRPr lang="hu-H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nemzeti adatvagyon részét képező nyilvántartások </a:t>
            </a:r>
            <a:r>
              <a:rPr lang="hu-H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adatfeldolgozói</a:t>
            </a:r>
            <a:endParaRPr lang="hu-H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1074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/>
          <p:nvPr/>
        </p:nvPicPr>
        <p:blipFill>
          <a:blip r:embed="rId2"/>
          <a:stretch>
            <a:fillRect/>
          </a:stretch>
        </p:blipFill>
        <p:spPr>
          <a:xfrm>
            <a:off x="674255" y="498764"/>
            <a:ext cx="10520218" cy="563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99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/>
          <p:nvPr/>
        </p:nvPicPr>
        <p:blipFill>
          <a:blip r:embed="rId2"/>
          <a:stretch>
            <a:fillRect/>
          </a:stretch>
        </p:blipFill>
        <p:spPr>
          <a:xfrm>
            <a:off x="369455" y="452582"/>
            <a:ext cx="9864436" cy="740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19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7334" y="2635136"/>
            <a:ext cx="8596668" cy="1122217"/>
          </a:xfrm>
        </p:spPr>
        <p:txBody>
          <a:bodyPr>
            <a:normAutofit/>
          </a:bodyPr>
          <a:lstStyle/>
          <a:p>
            <a:pPr algn="ctr"/>
            <a:r>
              <a:rPr lang="hu-HU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Köszönöm a figyelmet! </a:t>
            </a:r>
            <a:r>
              <a:rPr lang="hu-HU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 </a:t>
            </a:r>
            <a:endParaRPr lang="hu-HU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699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Jogforrások</a:t>
            </a:r>
            <a:endParaRPr lang="hu-HU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570182"/>
            <a:ext cx="10515600" cy="4606781"/>
          </a:xfrm>
        </p:spPr>
        <p:txBody>
          <a:bodyPr>
            <a:normAutofit/>
          </a:bodyPr>
          <a:lstStyle/>
          <a:p>
            <a:r>
              <a:rPr lang="hu-H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panaszokról, a közérdekű bejelentésekről, valamint a visszaélések bejelentésével összefüggő szabályokról szóló 2023. évi XXV. törvény</a:t>
            </a:r>
          </a:p>
          <a:p>
            <a:r>
              <a:rPr lang="hu-H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nemzeti adatvagyon hasznosításának rendszeréről és az egyes szolgáltatásokról szóló 2023. évi CI. törvény</a:t>
            </a:r>
          </a:p>
          <a:p>
            <a:r>
              <a:rPr lang="hu-H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nemzeti adatvagyon hasznosítás egyes intézményi szereplőinek feladatairól és hatásköreiről, valamint a Digitális Magyarország Ügynökség Zártkörűen Működő Részvénytársaság kijelöléséről és egyes feladatainak meghatározásáról szóló 249/2024. (VIII. 15.) Korm. rendelet</a:t>
            </a:r>
          </a:p>
          <a:p>
            <a:r>
              <a:rPr lang="hu-H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Nemzeti Adatvagyon Ügynökség feladatairól és az adathasznosítás-támogatási szolgáltatásokról szóló 250/2024. (VIII. 15.) Korm. rendelet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2475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44945" y="452582"/>
            <a:ext cx="10808855" cy="2576945"/>
          </a:xfrm>
        </p:spPr>
        <p:txBody>
          <a:bodyPr>
            <a:normAutofit/>
          </a:bodyPr>
          <a:lstStyle/>
          <a:p>
            <a:pPr algn="ctr"/>
            <a:r>
              <a:rPr lang="hu-H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panaszokról, a közérdekű bejelentésekről, valamint a visszaélések bejelentésével összefüggő szabályokról szóló 2023. évi XXV. törvény</a:t>
            </a:r>
            <a:r>
              <a:rPr lang="hu-HU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hu-HU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hu-H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3029527"/>
            <a:ext cx="10515600" cy="3147436"/>
          </a:xfrm>
        </p:spPr>
        <p:txBody>
          <a:bodyPr/>
          <a:lstStyle/>
          <a:p>
            <a:pPr lvl="0"/>
            <a:r>
              <a:rPr lang="hu-H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hatálybalépés </a:t>
            </a:r>
            <a:r>
              <a:rPr lang="hu-H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időpontja </a:t>
            </a:r>
            <a:r>
              <a:rPr lang="hu-H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július</a:t>
            </a:r>
            <a:r>
              <a:rPr lang="hu-H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volt</a:t>
            </a:r>
          </a:p>
          <a:p>
            <a:pPr lvl="0"/>
            <a:r>
              <a:rPr lang="hu-H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</a:t>
            </a:r>
            <a:r>
              <a:rPr lang="hu-H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§ A helyi önkormányzatra, helyi önkormányzat irányítása vagy felügyelete alatt álló költségvetési szervre, vagy a helyi önkormányzat tulajdonában vagy tulajdonosi joggyakorlása alatt álló szervezetre, gazdasági társaságra vonatkozó szabályokat </a:t>
            </a:r>
            <a:r>
              <a:rPr lang="hu-H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2025. január 1</a:t>
            </a:r>
            <a:r>
              <a:rPr lang="hu-H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-jétől kell alkalmazni.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0805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96184"/>
          </a:xfrm>
        </p:spPr>
        <p:txBody>
          <a:bodyPr>
            <a:normAutofit/>
          </a:bodyPr>
          <a:lstStyle/>
          <a:p>
            <a:pPr algn="ctr"/>
            <a:r>
              <a:rPr lang="hu-H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alcím: A belső visszaélés-bejelentési rendszer az állami és önkormányzati szerveknél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930400"/>
            <a:ext cx="10515600" cy="4246563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30. § (1) Ha a foglalkoztató </a:t>
            </a:r>
            <a:endParaRPr lang="hu-H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állami szerv,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helyi önkormányzat, </a:t>
            </a:r>
            <a:endParaRPr lang="hu-H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állami szerv vagy </a:t>
            </a:r>
            <a:r>
              <a:rPr lang="hu-H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helyi önkormányzat irányítása vagy felügyelete alatt álló költségvetési szerv</a:t>
            </a:r>
            <a:r>
              <a:rPr lang="hu-H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vagy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az állam vagy a </a:t>
            </a:r>
            <a:r>
              <a:rPr lang="hu-H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helyi önkormányzat tulajdonában</a:t>
            </a:r>
            <a:r>
              <a:rPr lang="hu-H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vagy az a)–c) pontban meghatározottak </a:t>
            </a:r>
            <a:r>
              <a:rPr lang="hu-H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tulajdonosi joggyakorlása alatt álló szervezet, gazdasági társaság</a:t>
            </a:r>
            <a:r>
              <a:rPr lang="hu-H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5. alcímet ezen alcímben meghatározott eltérésekkel kell alkalmazni. </a:t>
            </a:r>
            <a:endParaRPr lang="hu-HU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hu-HU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r>
              <a:rPr lang="hu-H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§ </a:t>
            </a:r>
            <a:r>
              <a:rPr lang="hu-H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 A 30. § (1) bekezdése szerinti </a:t>
            </a:r>
            <a:r>
              <a:rPr lang="hu-H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foglalkoztató</a:t>
            </a:r>
            <a:r>
              <a:rPr lang="hu-H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a (2) bekezdésben foglalt kivétellel – belső </a:t>
            </a:r>
            <a:r>
              <a:rPr lang="hu-H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visszaélés-bejelentési rendszert hoz létre. </a:t>
            </a:r>
            <a:endParaRPr lang="hu-H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5188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2402"/>
          </a:xfrm>
        </p:spPr>
        <p:txBody>
          <a:bodyPr>
            <a:normAutofit fontScale="90000"/>
          </a:bodyPr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7334" y="1422401"/>
            <a:ext cx="8596668" cy="461896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u-H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 Az (1) bekezdéstől eltérően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u-H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hu-H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10 000 főnél kevesebb lakosú település</a:t>
            </a:r>
            <a:r>
              <a:rPr lang="hu-H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helyi önkormányzata, illetve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u-H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a 30. § (1) bekezdés b)–d) pontjában meghatározott foglalkoztató, ha </a:t>
            </a:r>
            <a:r>
              <a:rPr lang="hu-H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főnél kevesebb személyt foglalkoztatásra irányuló jogviszony keretében foglalkoztat</a:t>
            </a:r>
            <a:r>
              <a:rPr lang="hu-H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belső visszaélés-bejelentési rendszert </a:t>
            </a:r>
            <a:r>
              <a:rPr lang="hu-H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hozhat létre</a:t>
            </a:r>
            <a:r>
              <a:rPr lang="hu-H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hu-HU" dirty="0"/>
              <a:t> 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0718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5457"/>
          </a:xfrm>
        </p:spPr>
        <p:txBody>
          <a:bodyPr>
            <a:normAutofit fontScale="90000"/>
          </a:bodyPr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228436"/>
            <a:ext cx="9718964" cy="494852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u-H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(3)</a:t>
            </a:r>
            <a:r>
              <a:rPr lang="hu-H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belső visszaélés-bejelentési rendszert a helyi önkormányzat, valamint az irányítása vagy felügyelete alatt álló költségvetési szerv közösen is létrehozhatja. </a:t>
            </a:r>
            <a:r>
              <a:rPr lang="hu-H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helyi önkormányzatok, valamint a helyi önkormányzat irányítása vagy felügyelete alatt álló költségvetési szervek megállapodhatnak a belső visszaélés-bejelentési rendszer közös létrehozásáról és működtetéséről.</a:t>
            </a:r>
          </a:p>
        </p:txBody>
      </p:sp>
    </p:spTree>
    <p:extLst>
      <p:ext uri="{BB962C8B-B14F-4D97-AF65-F5344CB8AC3E}">
        <p14:creationId xmlns:p14="http://schemas.microsoft.com/office/powerpoint/2010/main" val="401290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754909"/>
          </a:xfrm>
        </p:spPr>
        <p:txBody>
          <a:bodyPr>
            <a:normAutofit/>
          </a:bodyPr>
          <a:lstStyle/>
          <a:p>
            <a:pPr algn="ctr"/>
            <a:r>
              <a:rPr lang="hu-H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Gyakorlatban </a:t>
            </a:r>
            <a:r>
              <a:rPr lang="hu-H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visszaélések bejelentésével összefüggő önkormányzati kötelezettségek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7334" y="2687782"/>
            <a:ext cx="8596668" cy="3353580"/>
          </a:xfrm>
        </p:spPr>
        <p:txBody>
          <a:bodyPr/>
          <a:lstStyle/>
          <a:p>
            <a:r>
              <a:rPr lang="hu-HU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https://onkormanyzat.tannap.hu/?</a:t>
            </a:r>
            <a:r>
              <a:rPr lang="hu-HU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fbclid=IwY2xjawFKQMFleHRuA2FlbQIxMAABHW32ALFT4P0o82_mSWxYibLQcKD1-vi9RwiFZKJ61B22PoOVx6q7Nlso</a:t>
            </a:r>
            <a:endParaRPr lang="hu-HU" u="sng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u="sng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Díjmentes online szakmai nap 2024. október 8. 10.00- 12.30 óráig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03552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</a:t>
            </a:r>
            <a:r>
              <a:rPr lang="hu-H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://menedzserpraxis.hu/konferenciak.php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2758" y="2160588"/>
            <a:ext cx="5406521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574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775" y="442912"/>
            <a:ext cx="8934450" cy="597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793980"/>
      </p:ext>
    </p:extLst>
  </p:cSld>
  <p:clrMapOvr>
    <a:masterClrMapping/>
  </p:clrMapOvr>
</p:sld>
</file>

<file path=ppt/theme/theme1.xml><?xml version="1.0" encoding="utf-8"?>
<a:theme xmlns:a="http://schemas.openxmlformats.org/drawingml/2006/main" name="Fazetta">
  <a:themeElements>
    <a:clrScheme name="Fazet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zet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44</TotalTime>
  <Words>837</Words>
  <Application>Microsoft Office PowerPoint</Application>
  <PresentationFormat>Szélesvásznú</PresentationFormat>
  <Paragraphs>54</Paragraphs>
  <Slides>18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24" baseType="lpstr">
      <vt:lpstr>Arial</vt:lpstr>
      <vt:lpstr>Calibri</vt:lpstr>
      <vt:lpstr>Trebuchet MS</vt:lpstr>
      <vt:lpstr>Wingdings</vt:lpstr>
      <vt:lpstr>Wingdings 3</vt:lpstr>
      <vt:lpstr>Fazetta</vt:lpstr>
      <vt:lpstr>Jegyzői értekezlet  Veszprém Vármegyei Kormányhivatal</vt:lpstr>
      <vt:lpstr>Jogforrások</vt:lpstr>
      <vt:lpstr>A panaszokról, a közérdekű bejelentésekről, valamint a visszaélések bejelentésével összefüggő szabályokról szóló 2023. évi XXV. törvény </vt:lpstr>
      <vt:lpstr>6. alcím: A belső visszaélés-bejelentési rendszer az állami és önkormányzati szerveknél</vt:lpstr>
      <vt:lpstr>PowerPoint-bemutató</vt:lpstr>
      <vt:lpstr>PowerPoint-bemutató</vt:lpstr>
      <vt:lpstr>Gyakorlatban a visszaélések bejelentésével összefüggő önkormányzati kötelezettségek</vt:lpstr>
      <vt:lpstr>https://menedzserpraxis.hu/konferenciak.php</vt:lpstr>
      <vt:lpstr>PowerPoint-bemutató</vt:lpstr>
      <vt:lpstr>PowerPoint-bemutató</vt:lpstr>
      <vt:lpstr>A nemzeti adatvagyon hasznosításának rendszeréről és az egyes szolgáltatásokról szóló 2023. évi CI. törvény</vt:lpstr>
      <vt:lpstr>Szervezeti adatfelelősök </vt:lpstr>
      <vt:lpstr>PowerPoint-bemutató</vt:lpstr>
      <vt:lpstr>A nemzeti adatvagyon hasznosítás egyes intézményi szereplőinek feladatairól és hatásköreiről, valamint a Digitális Magyarország Ügynökség Zártkörűen Működő Részvénytársaság kijelöléséről és egyes feladatainak meghatározásáról szóló 249/2024. (VIII. 15.) Korm. rendelet </vt:lpstr>
      <vt:lpstr>A Nemzeti Adatvagyon Ügynökség feladatairól és az adathasznosítás-támogatási szolgáltatásokról szóló 250/2024. (VIII. 15.) Korm. rendelet</vt:lpstr>
      <vt:lpstr>PowerPoint-bemutató</vt:lpstr>
      <vt:lpstr>PowerPoint-bemutató</vt:lpstr>
      <vt:lpstr>Köszönöm a figyelmet! 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Jegyzői értekezlet</dc:title>
  <dc:creator>Dr. Halmainé Dr. Takács Rita</dc:creator>
  <cp:lastModifiedBy>Dr. Halmainé Dr. Takács Rita</cp:lastModifiedBy>
  <cp:revision>14</cp:revision>
  <dcterms:created xsi:type="dcterms:W3CDTF">2024-09-13T18:18:42Z</dcterms:created>
  <dcterms:modified xsi:type="dcterms:W3CDTF">2024-09-20T07:34:32Z</dcterms:modified>
</cp:coreProperties>
</file>