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71" r:id="rId6"/>
    <p:sldId id="269" r:id="rId7"/>
    <p:sldId id="270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8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094D-AD58-418D-9487-B16C58CDFB21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C00B-F34F-437A-919C-10497193CE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67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45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9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70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5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22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67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52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9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71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3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50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1165C35-83F4-4CF4-B8CE-DBDA81491BF7}" type="datetimeFigureOut">
              <a:rPr lang="hu-HU" smtClean="0"/>
              <a:t>2024. 09. 22.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F99E41D-8D77-4BF8-8A81-FB8511E21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7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NL.VeVL" TargetMode="External"/><Relationship Id="rId2" Type="http://schemas.openxmlformats.org/officeDocument/2006/relationships/hyperlink" Target="https://mnl.gov.hu/ve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38DDA9-B6BE-E4DD-FE74-2B4FD72F0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levéltári iratátadás módja és jogszabályi háttere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2F2D90-B162-624D-C6EB-C0929B2AA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235" y="4562109"/>
            <a:ext cx="4139184" cy="1444752"/>
          </a:xfrm>
        </p:spPr>
        <p:txBody>
          <a:bodyPr>
            <a:normAutofit/>
          </a:bodyPr>
          <a:lstStyle/>
          <a:p>
            <a:r>
              <a:rPr lang="hu-HU" dirty="0"/>
              <a:t>Boross István </a:t>
            </a:r>
          </a:p>
          <a:p>
            <a:r>
              <a:rPr lang="hu-HU" dirty="0"/>
              <a:t>igazgató</a:t>
            </a:r>
          </a:p>
          <a:p>
            <a:endParaRPr lang="hu-HU" dirty="0"/>
          </a:p>
        </p:txBody>
      </p:sp>
      <p:pic>
        <p:nvPicPr>
          <p:cNvPr id="5" name="Kép 4" descr="A képen Betűtípus, szöveg, képernyőkép, Grafika látható&#10;&#10;Automatikusan generált leírás">
            <a:extLst>
              <a:ext uri="{FF2B5EF4-FFF2-40B4-BE49-F238E27FC236}">
                <a16:creationId xmlns:a16="http://schemas.microsoft.com/office/drawing/2014/main" id="{D83CAAA4-5B71-0B61-490B-3CB14598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95" y="5586983"/>
            <a:ext cx="2780065" cy="8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5D81AE-395E-EF49-C67C-8328AD12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65BC4C-6CDD-E805-99C7-728075119B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https://mnl.gov.hu/veml</a:t>
            </a:r>
            <a:endParaRPr lang="hu-HU" dirty="0"/>
          </a:p>
          <a:p>
            <a:r>
              <a:rPr lang="hu-HU" dirty="0">
                <a:hlinkClick r:id="rId3"/>
              </a:rPr>
              <a:t>https://www.facebook.com/MNL.VeVL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 descr="A képen Betűtípus, szöveg, képernyőkép, Grafika látható&#10;&#10;Automatikusan generált leírás">
            <a:extLst>
              <a:ext uri="{FF2B5EF4-FFF2-40B4-BE49-F238E27FC236}">
                <a16:creationId xmlns:a16="http://schemas.microsoft.com/office/drawing/2014/main" id="{78ADC553-287E-C617-6FE6-D7A77A089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18" y="3337554"/>
            <a:ext cx="8122937" cy="24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5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6A056-1F43-2460-ED01-9494FDAE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Jogszabályok, SZABÁLYZATOK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E53C33-83DF-EB54-7394-6AC95D15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007" y="2638043"/>
            <a:ext cx="8422069" cy="3940309"/>
          </a:xfrm>
        </p:spPr>
        <p:txBody>
          <a:bodyPr>
            <a:normAutofit/>
          </a:bodyPr>
          <a:lstStyle/>
          <a:p>
            <a:r>
              <a:rPr lang="hu-HU" sz="2000" dirty="0"/>
              <a:t>Az iratok levéltárba adását meghatározó főbb jogszabályok</a:t>
            </a:r>
          </a:p>
          <a:p>
            <a:pPr lvl="1"/>
            <a:r>
              <a:rPr lang="hu-HU" sz="1800" b="1" dirty="0"/>
              <a:t>1995. évi LXVI. törvény </a:t>
            </a:r>
            <a:r>
              <a:rPr lang="hu-HU" sz="1800" dirty="0"/>
              <a:t>a köziratokról, a közlevéltárakról és a magánlevéltári anyag védelméről</a:t>
            </a:r>
          </a:p>
          <a:p>
            <a:pPr lvl="1"/>
            <a:r>
              <a:rPr lang="hu-HU" sz="1800" b="1" dirty="0"/>
              <a:t>27/2015. (V.27.) EMMI rendelet </a:t>
            </a:r>
            <a:r>
              <a:rPr lang="hu-HU" altLang="hu-HU" sz="1800" dirty="0"/>
              <a:t>a közlevéltárak és a nyilvános magánlevéltárak tevékenységével összefüggő szakmai követelményekről</a:t>
            </a:r>
          </a:p>
          <a:p>
            <a:pPr lvl="1"/>
            <a:r>
              <a:rPr lang="hu-HU" sz="1800" b="1" dirty="0"/>
              <a:t>335/2005. (XII. 29.) Korm. rendelet </a:t>
            </a:r>
            <a:r>
              <a:rPr lang="hu-HU" sz="1800" dirty="0"/>
              <a:t>a közfeladatot ellátó szervek iratkezelésének általános követelményeiről</a:t>
            </a:r>
          </a:p>
          <a:p>
            <a:pPr lvl="1"/>
            <a:r>
              <a:rPr lang="hu-HU" sz="1800" b="1" dirty="0"/>
              <a:t>34/2016. (XI. 30.) EMMI rendelet</a:t>
            </a:r>
            <a:r>
              <a:rPr lang="hu-HU" sz="1800" dirty="0"/>
              <a:t> az elektronikus formában tárolt iratok közlevéltári átvételének eljárásrendjéről és műszaki követelményeiről</a:t>
            </a:r>
          </a:p>
          <a:p>
            <a:r>
              <a:rPr lang="hu-HU" sz="2000" dirty="0"/>
              <a:t>Minden közfeladatot ellátó szerv egyedi </a:t>
            </a:r>
            <a:r>
              <a:rPr lang="hu-HU" sz="2000" b="1" dirty="0"/>
              <a:t>iratkezelési szabályzat</a:t>
            </a:r>
            <a:r>
              <a:rPr lang="hu-HU" sz="2000" dirty="0"/>
              <a:t>a (a fenti jogszabályok alkalmazásával, levéltári és kormányhivatali jóváhagyással)</a:t>
            </a:r>
          </a:p>
          <a:p>
            <a:pPr lvl="1"/>
            <a:endParaRPr lang="hu-HU" sz="1800" dirty="0"/>
          </a:p>
          <a:p>
            <a:pPr lvl="1"/>
            <a:endParaRPr lang="hu-HU" altLang="hu-HU" dirty="0"/>
          </a:p>
          <a:p>
            <a:pPr lvl="1"/>
            <a:endParaRPr lang="hu-HU" dirty="0"/>
          </a:p>
          <a:p>
            <a:pPr algn="ctr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873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6F94C2-C3A5-C433-F5CA-AF365B67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823" y="458665"/>
            <a:ext cx="7729728" cy="1188720"/>
          </a:xfrm>
        </p:spPr>
        <p:txBody>
          <a:bodyPr/>
          <a:lstStyle/>
          <a:p>
            <a:r>
              <a:rPr lang="hu-HU" dirty="0"/>
              <a:t>Iratselejtezés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951D49-AED2-9CCE-60EF-68C5E2C7C2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0944"/>
            <a:ext cx="10363826" cy="467853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hu-HU" sz="1800" b="1" dirty="0"/>
              <a:t>Előzetes véleményezés</a:t>
            </a:r>
            <a:r>
              <a:rPr lang="hu-HU" sz="1800" dirty="0"/>
              <a:t> </a:t>
            </a:r>
            <a:r>
              <a:rPr lang="hu-HU" sz="2000" kern="100" dirty="0">
                <a:cs typeface="Times New Roman" panose="02020603050405020304" pitchFamily="18" charset="0"/>
              </a:rPr>
              <a:t>–</a:t>
            </a:r>
            <a:r>
              <a:rPr lang="hu-HU" sz="1800" dirty="0"/>
              <a:t> a selejtezési jegyzőkönyv megküldése a mellékletét képező tételszintű iratjegyzékkel együtt elektronikus formában (e-mailben) a levéltár címére </a:t>
            </a:r>
          </a:p>
          <a:p>
            <a:pPr lvl="1">
              <a:lnSpc>
                <a:spcPct val="110000"/>
              </a:lnSpc>
            </a:pPr>
            <a:r>
              <a:rPr lang="hu-HU" sz="1800" b="1" dirty="0"/>
              <a:t>A selejtezési jegyzőkönyv beküldése </a:t>
            </a:r>
            <a:r>
              <a:rPr lang="hu-HU" sz="1800" dirty="0"/>
              <a:t>hivatali kapun keresztül vagy postai úton (legalább két példányban). Elektronikus forma esetén a jegyzőkönyv és a tételszintű iratjegyzék egy </a:t>
            </a:r>
            <a:r>
              <a:rPr lang="hu-HU" sz="1800" b="1" dirty="0"/>
              <a:t>közös fájlban </a:t>
            </a:r>
            <a:r>
              <a:rPr lang="hu-HU" sz="1800" dirty="0"/>
              <a:t>küldendő. </a:t>
            </a:r>
          </a:p>
          <a:p>
            <a:pPr lvl="1">
              <a:lnSpc>
                <a:spcPct val="110000"/>
              </a:lnSpc>
            </a:pPr>
            <a:r>
              <a:rPr lang="hu-HU" sz="1800" b="1" dirty="0"/>
              <a:t>Digitális hitelesítés</a:t>
            </a:r>
            <a:r>
              <a:rPr lang="hu-HU" sz="1800" dirty="0"/>
              <a:t>!</a:t>
            </a:r>
          </a:p>
          <a:p>
            <a:pPr lvl="1">
              <a:lnSpc>
                <a:spcPct val="110000"/>
              </a:lnSpc>
            </a:pPr>
            <a:r>
              <a:rPr lang="hu-HU" sz="1800" b="1" dirty="0"/>
              <a:t>Iratok visszatartása </a:t>
            </a:r>
            <a:r>
              <a:rPr lang="hu-HU" sz="2000" kern="100" dirty="0">
                <a:cs typeface="Times New Roman" panose="02020603050405020304" pitchFamily="18" charset="0"/>
              </a:rPr>
              <a:t>–</a:t>
            </a:r>
            <a:r>
              <a:rPr lang="hu-HU" sz="1800" dirty="0"/>
              <a:t> a Levéltár jogszabályi felhatalmazás alapján tarthat vissza iratokat a selejtezendő anyagból – ezért jóváhagyásig az iratok rendjének fenntartása szükséges</a:t>
            </a:r>
          </a:p>
          <a:p>
            <a:pPr lvl="1">
              <a:lnSpc>
                <a:spcPct val="110000"/>
              </a:lnSpc>
            </a:pPr>
            <a:r>
              <a:rPr lang="hu-HU" sz="1800" b="1" dirty="0"/>
              <a:t>Selejtezési idő megállapítása </a:t>
            </a:r>
            <a:r>
              <a:rPr lang="hu-HU" sz="2000" kern="100" dirty="0">
                <a:cs typeface="Times New Roman" panose="02020603050405020304" pitchFamily="18" charset="0"/>
              </a:rPr>
              <a:t>–</a:t>
            </a:r>
            <a:r>
              <a:rPr lang="hu-HU" sz="1800" b="1" dirty="0"/>
              <a:t> </a:t>
            </a:r>
            <a:r>
              <a:rPr lang="hu-HU" sz="1800" dirty="0"/>
              <a:t>keletkezési évet követő naptári évtől számítjuk</a:t>
            </a:r>
          </a:p>
          <a:p>
            <a:pPr lvl="1">
              <a:lnSpc>
                <a:spcPct val="110000"/>
              </a:lnSpc>
            </a:pPr>
            <a:r>
              <a:rPr lang="hu-HU" sz="1800" dirty="0"/>
              <a:t>Selejtezés az iratok keletkezésekor </a:t>
            </a:r>
            <a:r>
              <a:rPr lang="hu-HU" sz="1800" b="1" dirty="0"/>
              <a:t>hatályos irattári terv alapján </a:t>
            </a:r>
            <a:r>
              <a:rPr lang="hu-HU" sz="1800" dirty="0"/>
              <a:t>történjen </a:t>
            </a:r>
            <a:r>
              <a:rPr lang="hu-HU" sz="2000" kern="100" dirty="0">
                <a:cs typeface="Times New Roman" panose="02020603050405020304" pitchFamily="18" charset="0"/>
              </a:rPr>
              <a:t>–</a:t>
            </a:r>
            <a:r>
              <a:rPr lang="hu-HU" sz="1800" dirty="0"/>
              <a:t> a selejtezési jegyzőkönyvben és a tételjegyzékben feltüntetendő a selejtezés alapját képező irattári terv</a:t>
            </a:r>
          </a:p>
          <a:p>
            <a:pPr lvl="1">
              <a:lnSpc>
                <a:spcPct val="110000"/>
              </a:lnSpc>
            </a:pPr>
            <a:r>
              <a:rPr lang="hu-HU" sz="1800" b="1" dirty="0"/>
              <a:t>Selejt megsemmisítése </a:t>
            </a:r>
            <a:r>
              <a:rPr lang="hu-HU" sz="2000" kern="100" dirty="0">
                <a:cs typeface="Times New Roman" panose="02020603050405020304" pitchFamily="18" charset="0"/>
              </a:rPr>
              <a:t>–</a:t>
            </a:r>
            <a:r>
              <a:rPr lang="hu-HU" sz="1800" b="1" dirty="0"/>
              <a:t> </a:t>
            </a:r>
            <a:r>
              <a:rPr lang="hu-HU" sz="1800" dirty="0"/>
              <a:t>az iratokat csak a levéltár által záradékolt jegyzőkönyv visszaérkezése után szabad megsemmisíteni</a:t>
            </a:r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134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394507-AA49-DE41-B85C-E33E543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823" y="751628"/>
            <a:ext cx="7729728" cy="1188720"/>
          </a:xfrm>
        </p:spPr>
        <p:txBody>
          <a:bodyPr/>
          <a:lstStyle/>
          <a:p>
            <a:r>
              <a:rPr lang="hu-HU" dirty="0"/>
              <a:t>Iratátadás – iratátvétel előkészítése 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8028C-F44A-DE72-6689-C753A6EFF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33925"/>
            <a:ext cx="10363826" cy="3749625"/>
          </a:xfrm>
        </p:spPr>
        <p:txBody>
          <a:bodyPr>
            <a:normAutofit/>
          </a:bodyPr>
          <a:lstStyle/>
          <a:p>
            <a:r>
              <a:rPr lang="hu-HU" b="1" kern="100" dirty="0">
                <a:cs typeface="Times New Roman" panose="02020603050405020304" pitchFamily="18" charset="0"/>
              </a:rPr>
              <a:t>Nem selejtezhető, maradandó értékű iratok</a:t>
            </a:r>
            <a:r>
              <a:rPr lang="hu-HU" sz="2000" b="1" dirty="0"/>
              <a:t> </a:t>
            </a:r>
            <a:r>
              <a:rPr lang="hu-HU" kern="100" dirty="0">
                <a:cs typeface="Times New Roman" panose="02020603050405020304" pitchFamily="18" charset="0"/>
              </a:rPr>
              <a:t>levéltárba adása – jelentősége – megőrzés a jövőnek</a:t>
            </a:r>
          </a:p>
          <a:p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15 év őrzési idő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letelte után általában,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ha az irattári terv másként nem </a:t>
            </a:r>
            <a:r>
              <a:rPr lang="hu-HU" kern="100" dirty="0">
                <a:cs typeface="Times New Roman" panose="02020603050405020304" pitchFamily="18" charset="0"/>
              </a:rPr>
              <a:t>rendeli – jelenleg 2008-ig</a:t>
            </a:r>
          </a:p>
          <a:p>
            <a:r>
              <a:rPr lang="hu-HU" b="1" dirty="0">
                <a:ea typeface="Aptos" panose="020B0004020202020204" pitchFamily="34" charset="0"/>
                <a:cs typeface="Times New Roman" panose="02020603050405020304" pitchFamily="18" charset="0"/>
              </a:rPr>
              <a:t>Ő</a:t>
            </a:r>
            <a:r>
              <a:rPr lang="hu-HU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rzési idő számítása</a:t>
            </a:r>
            <a:r>
              <a:rPr lang="hu-H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keletkezési évet követő naptári évtől számítjuk</a:t>
            </a:r>
            <a:endParaRPr lang="hu-HU" sz="2000" dirty="0"/>
          </a:p>
          <a:p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Iratátadás formája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az iratokat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teljes, lezárt évfolyam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okban,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segédletek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kel (részletezni: </a:t>
            </a:r>
            <a:r>
              <a:rPr lang="hu-HU" sz="1800" dirty="0"/>
              <a:t>iktatókönyv, mutatókönyv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együtt,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nem fertőzött állapot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ban,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savmentes doboz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ban, az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átadó költségére 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kell lebonyolítani</a:t>
            </a:r>
          </a:p>
          <a:p>
            <a:r>
              <a:rPr lang="hu-HU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Képviselő-testületi</a:t>
            </a:r>
            <a:r>
              <a:rPr lang="hu-H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jegyzőkönyvek átadása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őrzési idejű lejárta után át kell adni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dirty="0">
                <a:cs typeface="Times New Roman" panose="02020603050405020304" pitchFamily="18" charset="0"/>
              </a:rPr>
              <a:t> első példányok, lehetőleg bekötve</a:t>
            </a:r>
          </a:p>
        </p:txBody>
      </p:sp>
    </p:spTree>
    <p:extLst>
      <p:ext uri="{BB962C8B-B14F-4D97-AF65-F5344CB8AC3E}">
        <p14:creationId xmlns:p14="http://schemas.microsoft.com/office/powerpoint/2010/main" val="369921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394507-AA49-DE41-B85C-E33E543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823" y="751628"/>
            <a:ext cx="7729728" cy="1188720"/>
          </a:xfrm>
        </p:spPr>
        <p:txBody>
          <a:bodyPr/>
          <a:lstStyle/>
          <a:p>
            <a:r>
              <a:rPr lang="hu-HU" dirty="0"/>
              <a:t>Iratátadás – iratátvétel előkészítése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8028C-F44A-DE72-6689-C753A6EFF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33925"/>
            <a:ext cx="10363826" cy="4175753"/>
          </a:xfrm>
        </p:spPr>
        <p:txBody>
          <a:bodyPr>
            <a:normAutofit/>
          </a:bodyPr>
          <a:lstStyle/>
          <a:p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elejtezésből visszatartott iratok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nem selejtezhető iratok között kell elhelyezni ugyanazon év selejtezésből visszatartott iratait is (a jegyzőkönyvön is fel kell tüntetni, hogy a nem selejtezhető, lejárt őrzési idejű iratokon kívül selejtezésből visszatartott iratokat is átadnak)</a:t>
            </a:r>
          </a:p>
          <a:p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Iratátadási jegyzőkönyv előzetes egyeztetése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az átadni kívánt iratokról készült/készülő jegyzőkönyvet és raktári egység szintű iratjegyzéket el kell küldeni a levéltárnak e-mailben – a raktári egység szintű iratjegyzék lehetőleg </a:t>
            </a:r>
            <a:r>
              <a:rPr lang="hu-HU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hu-HU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xcelben</a:t>
            </a:r>
            <a:endParaRPr lang="hu-HU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aktári egység szintű iratjegyzéken az iratok sorrendje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cs typeface="Times New Roman" panose="02020603050405020304" pitchFamily="18" charset="0"/>
              </a:rPr>
              <a:t>– 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évek folyamatos növekvő sorrendje, azon belül irattári tételszámok növekvő sorrendje – ha egy tétel egy adott évből több dobozban kerül elhelyezésre, akkor a tételen belül az iktatószámok -</a:t>
            </a:r>
            <a:r>
              <a:rPr lang="hu-HU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tól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-ig szerepeljenek. </a:t>
            </a:r>
          </a:p>
          <a:p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Dobozok feliratozása 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az iratjegyzék és a dobozok közti szinkronitás ellenőrzése</a:t>
            </a:r>
          </a:p>
        </p:txBody>
      </p:sp>
    </p:spTree>
    <p:extLst>
      <p:ext uri="{BB962C8B-B14F-4D97-AF65-F5344CB8AC3E}">
        <p14:creationId xmlns:p14="http://schemas.microsoft.com/office/powerpoint/2010/main" val="246920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394507-AA49-DE41-B85C-E33E543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5197"/>
            <a:ext cx="7729728" cy="1188720"/>
          </a:xfrm>
        </p:spPr>
        <p:txBody>
          <a:bodyPr/>
          <a:lstStyle/>
          <a:p>
            <a:r>
              <a:rPr lang="hu-HU" dirty="0"/>
              <a:t>Iratátadás-átvételi jegyzőkönyv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8028C-F44A-DE72-6689-C753A6EFF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9619"/>
            <a:ext cx="10363826" cy="430566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Iratátadási jegyzőkönyv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 a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jegyzőkönyvet az átadás helyszínére (a levéltár épületébe) kell elhozni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papíralapon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az átadásra kerülő iratokkal együtt, két példányban, lebélyegezve, aláírva</a:t>
            </a:r>
          </a:p>
          <a:p>
            <a:pPr>
              <a:lnSpc>
                <a:spcPct val="107000"/>
              </a:lnSpc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öbb szerv iratainak átadása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ha 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korábbi tanács, korábbi önkormányzati hivatali forma (pl. körjegyzőség) vagy kirendeltségek iratait is átadják, mindegyikről készüljön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külön raktári egység szintű iratjegyzék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sorszámmal kezdődően</a:t>
            </a:r>
          </a:p>
          <a:p>
            <a:pPr>
              <a:lnSpc>
                <a:spcPct val="107000"/>
              </a:lnSpc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Raktári egységek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számozása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köteteket is le kell számozni, nem csak a dobozokat, sőt, a CD-t, DVD-t is fel kell venni sorszámmal ellátva a jegyzékre!</a:t>
            </a:r>
          </a:p>
          <a:p>
            <a:pPr>
              <a:lnSpc>
                <a:spcPct val="107000"/>
              </a:lnSpc>
            </a:pP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Külön raktári egység szintű iratjegyzékre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kerüljenek az átadandó iratok a segédletekkel, és külön jegyzékre a képviselő-testületi jegyzőkönyvek is (tanácsi anyagnál szintén külön az iktatott iratok és segédleteik, valamint külön a tanács- és vb-ülési jegyzőkönyvek)</a:t>
            </a:r>
          </a:p>
          <a:p>
            <a:pPr>
              <a:lnSpc>
                <a:spcPct val="107000"/>
              </a:lnSpc>
            </a:pP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Segédletek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cs typeface="Times New Roman" panose="02020603050405020304" pitchFamily="18" charset="0"/>
              </a:rPr>
              <a:t>–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az átadandó iratok után sorolják fel a segédleteket – elektronikus iktatókönyv esetén kérjük, hogy CD-re vagy DVD-re kimentve adják át iratkezelő szoftverről kimentett adattartalmat, ellenőrizve, hogy az adatok visszakereshetők, az egyes ügyiratok beazonosíthatók (</a:t>
            </a:r>
            <a:r>
              <a:rPr lang="hu-HU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226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394507-AA49-DE41-B85C-E33E543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07239"/>
            <a:ext cx="7729728" cy="1188720"/>
          </a:xfrm>
        </p:spPr>
        <p:txBody>
          <a:bodyPr/>
          <a:lstStyle/>
          <a:p>
            <a:r>
              <a:rPr lang="hu-HU" dirty="0"/>
              <a:t>Iratátadással kapcsolatos egyéb 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8028C-F44A-DE72-6689-C753A6EFF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66151"/>
            <a:ext cx="10363826" cy="430567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1990 előtti iratok átadása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– többen átadták az elmúlt időszakban – várjuk a továbbiakat – ki fog menni egy értesítés a Kormányhivatalon keresztül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1974 előtti iratok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átvétele selejtezés nélkül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Magániratok átadása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(pl. iskolaigazgató iratai) – előzetes egyeztetés szükséges – ajándékozás címén kerülhet levéltárba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álasztási jegyzőkönyvek 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példányait 90 nap után a Nemzeti Választási Irodának kell beküldeni, onnan kerül a Magyar Nemzeti Levéltárba.  A nyomtatványok 2. példányait a választás évében keletkezett, maradandó értékű iratokkal együtt 15 év őrzési idő után kell az illetékes vármegyei levéltárnak átadni. (Semmiképpen se küldjék be borítékban, 90 nap után!) (</a:t>
            </a:r>
            <a:r>
              <a:rPr lang="hu-HU" kern="100" dirty="0"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Veszprém Vármegyei Területi Választási Iroda vezetőjével a vármegyei jegyzővel egyeztettük.)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Forduljanak munkatársainkhoz bizalommal </a:t>
            </a:r>
            <a:r>
              <a:rPr lang="hu-HU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felmerülő </a:t>
            </a:r>
            <a:r>
              <a:rPr lang="hu-HU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kérdés esetén!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4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C9DBC3B4-A106-6094-6234-17CD803F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907104"/>
            <a:ext cx="7017104" cy="394445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8E2150A-CEBC-0092-9FE8-5793DF5E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72" y="188838"/>
            <a:ext cx="7729728" cy="1188720"/>
          </a:xfrm>
        </p:spPr>
        <p:txBody>
          <a:bodyPr/>
          <a:lstStyle/>
          <a:p>
            <a:r>
              <a:rPr lang="hu-HU" dirty="0"/>
              <a:t>Levéltári raktárak</a:t>
            </a:r>
          </a:p>
        </p:txBody>
      </p:sp>
      <p:pic>
        <p:nvPicPr>
          <p:cNvPr id="7" name="Kép 6" descr="A képen szöveg, könyv, Polcok, könyvszekrény látható&#10;&#10;Automatikusan generált leírás">
            <a:extLst>
              <a:ext uri="{FF2B5EF4-FFF2-40B4-BE49-F238E27FC236}">
                <a16:creationId xmlns:a16="http://schemas.microsoft.com/office/drawing/2014/main" id="{F4C7E74B-C5DA-425C-FE0E-364E84DE5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40" y="2620713"/>
            <a:ext cx="7016620" cy="39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acél, fedett pályás, Kompozit anyag, Párhuzamos látható&#10;&#10;Automatikusan generált leírás">
            <a:extLst>
              <a:ext uri="{FF2B5EF4-FFF2-40B4-BE49-F238E27FC236}">
                <a16:creationId xmlns:a16="http://schemas.microsoft.com/office/drawing/2014/main" id="{724C3B31-2309-9AA4-A3DD-06964E9C15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3583" y="1471607"/>
            <a:ext cx="6483434" cy="3914785"/>
          </a:xfrm>
        </p:spPr>
      </p:pic>
      <p:pic>
        <p:nvPicPr>
          <p:cNvPr id="7" name="Kép 6" descr="A képen fedett pályás, fal, raktár, doboz látható&#10;&#10;Automatikusan generált leírás">
            <a:extLst>
              <a:ext uri="{FF2B5EF4-FFF2-40B4-BE49-F238E27FC236}">
                <a16:creationId xmlns:a16="http://schemas.microsoft.com/office/drawing/2014/main" id="{58C3B1F0-0C99-B504-D5BC-73A1D98CB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04" y="1660515"/>
            <a:ext cx="8072582" cy="454082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D1C7E26-17F1-792F-1C63-C63F9CA2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8771"/>
            <a:ext cx="7729728" cy="1188720"/>
          </a:xfrm>
        </p:spPr>
        <p:txBody>
          <a:bodyPr/>
          <a:lstStyle/>
          <a:p>
            <a:r>
              <a:rPr lang="hu-HU" dirty="0"/>
              <a:t>Önkormányzati iratok tárolása</a:t>
            </a:r>
          </a:p>
        </p:txBody>
      </p:sp>
    </p:spTree>
    <p:extLst>
      <p:ext uri="{BB962C8B-B14F-4D97-AF65-F5344CB8AC3E}">
        <p14:creationId xmlns:p14="http://schemas.microsoft.com/office/powerpoint/2010/main" val="569068420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Csomag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somag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Csomag</Template>
  <TotalTime>722</TotalTime>
  <Words>800</Words>
  <Application>Microsoft Office PowerPoint</Application>
  <PresentationFormat>Szélesvásznú</PresentationFormat>
  <Paragraphs>49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Gill Sans MT</vt:lpstr>
      <vt:lpstr>Times New Roman</vt:lpstr>
      <vt:lpstr>Csomag</vt:lpstr>
      <vt:lpstr>A levéltári iratátadás módja és jogszabályi háttere</vt:lpstr>
      <vt:lpstr>Jogszabályok, SZABÁLYZATOK</vt:lpstr>
      <vt:lpstr>Iratselejtezés</vt:lpstr>
      <vt:lpstr>Iratátadás – iratátvétel előkészítése 1.</vt:lpstr>
      <vt:lpstr>Iratátadás – iratátvétel előkészítése II.</vt:lpstr>
      <vt:lpstr>Iratátadás-átvételi jegyzőkönyv</vt:lpstr>
      <vt:lpstr>Iratátadással kapcsolatos egyéb kérdések</vt:lpstr>
      <vt:lpstr>Levéltári raktárak</vt:lpstr>
      <vt:lpstr>Önkormányzati iratok tárolása</vt:lpstr>
      <vt:lpstr>Köszönöm a figyelmet!</vt:lpstr>
    </vt:vector>
  </TitlesOfParts>
  <Company>Magyar Nemzeti Levéltár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levéltári iratkezelési ellenőrzések tapasztalatai</dc:title>
  <dc:creator>Boross István</dc:creator>
  <cp:lastModifiedBy>Boross István</cp:lastModifiedBy>
  <cp:revision>16</cp:revision>
  <dcterms:created xsi:type="dcterms:W3CDTF">2023-11-06T14:22:30Z</dcterms:created>
  <dcterms:modified xsi:type="dcterms:W3CDTF">2024-09-22T20:31:26Z</dcterms:modified>
</cp:coreProperties>
</file>