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73" r:id="rId24"/>
    <p:sldId id="295" r:id="rId25"/>
    <p:sldId id="296" r:id="rId26"/>
    <p:sldId id="297" r:id="rId27"/>
    <p:sldId id="266" r:id="rId28"/>
    <p:sldId id="267" r:id="rId29"/>
    <p:sldId id="268" r:id="rId30"/>
    <p:sldId id="277" r:id="rId31"/>
    <p:sldId id="269" r:id="rId32"/>
    <p:sldId id="270" r:id="rId33"/>
    <p:sldId id="271" r:id="rId34"/>
    <p:sldId id="272" r:id="rId35"/>
    <p:sldId id="275" r:id="rId36"/>
    <p:sldId id="276" r:id="rId37"/>
    <p:sldId id="278" r:id="rId38"/>
    <p:sldId id="279" r:id="rId39"/>
    <p:sldId id="298" r:id="rId40"/>
    <p:sldId id="280" r:id="rId41"/>
    <p:sldId id="281" r:id="rId42"/>
    <p:sldId id="274" r:id="rId43"/>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3303B42-4E8E-4360-9ADE-F6530C26C41D}"/>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10D1084F-C4E9-4A9E-909D-384D61381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E328E4A4-5F6B-44CD-9FC9-48361F3921C3}"/>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5" name="Élőláb helye 4">
            <a:extLst>
              <a:ext uri="{FF2B5EF4-FFF2-40B4-BE49-F238E27FC236}">
                <a16:creationId xmlns:a16="http://schemas.microsoft.com/office/drawing/2014/main" id="{D9721CF3-2520-40F7-9C7E-166DDE5117E3}"/>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393E035-D2E3-4496-AC8E-B71827BF96E9}"/>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244853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A0A245D-DD8F-4EC2-A4E4-426DE0D7065F}"/>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EC32668C-23E2-492E-96A5-330B611E7BA1}"/>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47419C33-F625-4C4E-9B08-2BCDA3A822A0}"/>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5" name="Élőláb helye 4">
            <a:extLst>
              <a:ext uri="{FF2B5EF4-FFF2-40B4-BE49-F238E27FC236}">
                <a16:creationId xmlns:a16="http://schemas.microsoft.com/office/drawing/2014/main" id="{38C0C650-8DD5-402B-8B30-B234FC7D6C1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79BBA628-F052-445E-89E2-AA71BF5411F1}"/>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297841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180FED61-FE03-4949-9CC1-DBBCAB342664}"/>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7BF43AD2-0ECA-4EE1-B3D1-4350A84665DC}"/>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94D4E344-5EA4-42DC-88E7-371D2CAA4F96}"/>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5" name="Élőláb helye 4">
            <a:extLst>
              <a:ext uri="{FF2B5EF4-FFF2-40B4-BE49-F238E27FC236}">
                <a16:creationId xmlns:a16="http://schemas.microsoft.com/office/drawing/2014/main" id="{513872C8-EDE3-4B8A-86B6-BB24F6CFA5D5}"/>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4E433BAC-9116-4B28-886A-4DDF6CD9B095}"/>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2472167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828165C-C0AB-4A43-84C0-2E65CA837523}"/>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C99C6710-C550-4CA2-8B7C-5AB186894A14}"/>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7CE8B00B-C0B2-45EB-9373-81E0F44A3AB2}"/>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5" name="Élőláb helye 4">
            <a:extLst>
              <a:ext uri="{FF2B5EF4-FFF2-40B4-BE49-F238E27FC236}">
                <a16:creationId xmlns:a16="http://schemas.microsoft.com/office/drawing/2014/main" id="{76E4604C-2249-484B-ABBD-6BA859A0F450}"/>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7B8731B5-709B-42AC-9F87-CCB28352E7D7}"/>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267378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293FA88-6056-4D5D-ACA3-28D6B90E8097}"/>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F286FE7B-A7B7-4F66-A760-FE5AA899CC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D6FFEE03-1040-4A96-8452-06E5160179B0}"/>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5" name="Élőláb helye 4">
            <a:extLst>
              <a:ext uri="{FF2B5EF4-FFF2-40B4-BE49-F238E27FC236}">
                <a16:creationId xmlns:a16="http://schemas.microsoft.com/office/drawing/2014/main" id="{423D8420-D0C8-4CB0-AE51-700B82618F51}"/>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97FB97A7-13B2-4700-8CD9-E7CA202F7DA0}"/>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871954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3ED0532-FDDE-4115-8E64-DE5BE8D57ED4}"/>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770480BD-C96B-4C8B-B9F4-EEF4C1D902B9}"/>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E41AA2F1-B063-43F2-A112-A713BD2A9E7D}"/>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7C34B888-680C-4BD2-BD11-EEB5D161450B}"/>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6" name="Élőláb helye 5">
            <a:extLst>
              <a:ext uri="{FF2B5EF4-FFF2-40B4-BE49-F238E27FC236}">
                <a16:creationId xmlns:a16="http://schemas.microsoft.com/office/drawing/2014/main" id="{5FB988D1-470C-4FDB-BE0F-9C60C067544D}"/>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3DCB7A3D-D299-482D-AF9F-19EE12C59BE1}"/>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808228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8D1851E-7F8F-448F-90E9-0CE6CC2C224A}"/>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E8AEFE30-09CE-4C42-8A9D-61250FEE8B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614F56EB-7238-4EDA-9554-45E39264E60D}"/>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9E3B934B-FB03-4ADD-A45F-5FBF58F8A6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74011A07-2F97-468F-AF0A-0D7AE379A0D1}"/>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9AFBB7D8-BCA6-4FA0-B4C3-AFD482289118}"/>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8" name="Élőláb helye 7">
            <a:extLst>
              <a:ext uri="{FF2B5EF4-FFF2-40B4-BE49-F238E27FC236}">
                <a16:creationId xmlns:a16="http://schemas.microsoft.com/office/drawing/2014/main" id="{B01A1256-ED6F-45C2-AAB9-B4B1E778F6D9}"/>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AE5E396C-288D-4C82-872D-AF623E9618D1}"/>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403387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26F662F-8DA3-4EF6-8DD0-0A96698AFAA2}"/>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7DFD1C60-7B02-4D75-9AC8-80B6C8B81568}"/>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4" name="Élőláb helye 3">
            <a:extLst>
              <a:ext uri="{FF2B5EF4-FFF2-40B4-BE49-F238E27FC236}">
                <a16:creationId xmlns:a16="http://schemas.microsoft.com/office/drawing/2014/main" id="{B8EB707A-5CEA-4B2F-971E-FA562F7E7573}"/>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BD77DDE2-31E7-4B64-A504-A2EC17653CFC}"/>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2512297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77327D29-EAB9-4544-AB57-3D78B56CDA92}"/>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3" name="Élőláb helye 2">
            <a:extLst>
              <a:ext uri="{FF2B5EF4-FFF2-40B4-BE49-F238E27FC236}">
                <a16:creationId xmlns:a16="http://schemas.microsoft.com/office/drawing/2014/main" id="{E687CF82-F8D1-4BF4-83EB-77A08E97020D}"/>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42BCC842-8A6F-40BB-991F-82A9E5AA5739}"/>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179075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EFBFD5E-4E4B-41D8-ADA4-ED352F2FDBD8}"/>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9311A06B-9C20-43A1-84D8-FE18090CDA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6DB0126B-3DC4-4C01-B6F6-CA2BD906D8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A221AB16-AAD6-4A97-B63A-BBAFFB1B16AD}"/>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6" name="Élőláb helye 5">
            <a:extLst>
              <a:ext uri="{FF2B5EF4-FFF2-40B4-BE49-F238E27FC236}">
                <a16:creationId xmlns:a16="http://schemas.microsoft.com/office/drawing/2014/main" id="{1AF8ACC4-0340-4D1A-9E38-704576E2169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DD35C784-8305-47FE-BE50-FB552E308F54}"/>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3004321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C8B24C4-205B-42FA-9305-D684A2F49A7A}"/>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C9DD9DD4-BA92-4585-BA0C-6C41B5DB2E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B2499854-2E1B-4C3A-8CB6-0EE6F53944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773FB339-53C7-46B5-B7BA-94F9083F94D1}"/>
              </a:ext>
            </a:extLst>
          </p:cNvPr>
          <p:cNvSpPr>
            <a:spLocks noGrp="1"/>
          </p:cNvSpPr>
          <p:nvPr>
            <p:ph type="dt" sz="half" idx="10"/>
          </p:nvPr>
        </p:nvSpPr>
        <p:spPr/>
        <p:txBody>
          <a:bodyPr/>
          <a:lstStyle/>
          <a:p>
            <a:fld id="{FA36BC29-2C22-49A3-872C-94CD1485D0AB}" type="datetimeFigureOut">
              <a:rPr lang="hu-HU" smtClean="0"/>
              <a:t>2024. 11. 26.</a:t>
            </a:fld>
            <a:endParaRPr lang="hu-HU"/>
          </a:p>
        </p:txBody>
      </p:sp>
      <p:sp>
        <p:nvSpPr>
          <p:cNvPr id="6" name="Élőláb helye 5">
            <a:extLst>
              <a:ext uri="{FF2B5EF4-FFF2-40B4-BE49-F238E27FC236}">
                <a16:creationId xmlns:a16="http://schemas.microsoft.com/office/drawing/2014/main" id="{3E1E4A99-1956-4E67-B1E6-11BF97336547}"/>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6069C3F9-311A-4D3E-A8FA-F4E9978B9049}"/>
              </a:ext>
            </a:extLst>
          </p:cNvPr>
          <p:cNvSpPr>
            <a:spLocks noGrp="1"/>
          </p:cNvSpPr>
          <p:nvPr>
            <p:ph type="sldNum" sz="quarter" idx="12"/>
          </p:nvPr>
        </p:nvSpPr>
        <p:spPr/>
        <p:txBody>
          <a:bodyPr/>
          <a:lstStyle/>
          <a:p>
            <a:fld id="{C3F644E7-BD16-4722-B6EF-B807B9F1EE63}" type="slidenum">
              <a:rPr lang="hu-HU" smtClean="0"/>
              <a:t>‹#›</a:t>
            </a:fld>
            <a:endParaRPr lang="hu-HU"/>
          </a:p>
        </p:txBody>
      </p:sp>
    </p:spTree>
    <p:extLst>
      <p:ext uri="{BB962C8B-B14F-4D97-AF65-F5344CB8AC3E}">
        <p14:creationId xmlns:p14="http://schemas.microsoft.com/office/powerpoint/2010/main" val="1243081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A94AC7D8-2D7A-4561-A590-46B128FD89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080A0B2D-4CF6-4C35-8040-AC32BF0CD5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D55B3F0-EFB1-46AA-B0F2-66E2A0F398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36BC29-2C22-49A3-872C-94CD1485D0AB}" type="datetimeFigureOut">
              <a:rPr lang="hu-HU" smtClean="0"/>
              <a:t>2024. 11. 26.</a:t>
            </a:fld>
            <a:endParaRPr lang="hu-HU"/>
          </a:p>
        </p:txBody>
      </p:sp>
      <p:sp>
        <p:nvSpPr>
          <p:cNvPr id="5" name="Élőláb helye 4">
            <a:extLst>
              <a:ext uri="{FF2B5EF4-FFF2-40B4-BE49-F238E27FC236}">
                <a16:creationId xmlns:a16="http://schemas.microsoft.com/office/drawing/2014/main" id="{8CAE4774-222E-44E3-8BE1-1B0126296B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D45CA50A-E3B3-43C5-B9B5-7A0D00E071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644E7-BD16-4722-B6EF-B807B9F1EE63}" type="slidenum">
              <a:rPr lang="hu-HU" smtClean="0"/>
              <a:t>‹#›</a:t>
            </a:fld>
            <a:endParaRPr lang="hu-HU"/>
          </a:p>
        </p:txBody>
      </p:sp>
    </p:spTree>
    <p:extLst>
      <p:ext uri="{BB962C8B-B14F-4D97-AF65-F5344CB8AC3E}">
        <p14:creationId xmlns:p14="http://schemas.microsoft.com/office/powerpoint/2010/main" val="2816702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foepiteszivizsga.e-epites.h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kormanyhivatalok.hu/kormanyhivatalok/vas/megye/szervezet/allami-foepiteszi-iroda" TargetMode="External"/><Relationship Id="rId2" Type="http://schemas.openxmlformats.org/officeDocument/2006/relationships/hyperlink" Target="mailto:allami.foepitesz@vas.gov.h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cím 2">
            <a:extLst>
              <a:ext uri="{FF2B5EF4-FFF2-40B4-BE49-F238E27FC236}">
                <a16:creationId xmlns:a16="http://schemas.microsoft.com/office/drawing/2014/main" id="{E2D8820D-1EE9-4908-A1E6-5CFB5500B385}"/>
              </a:ext>
            </a:extLst>
          </p:cNvPr>
          <p:cNvSpPr>
            <a:spLocks noGrp="1"/>
          </p:cNvSpPr>
          <p:nvPr>
            <p:ph type="subTitle" idx="1"/>
          </p:nvPr>
        </p:nvSpPr>
        <p:spPr>
          <a:xfrm>
            <a:off x="1524000" y="536896"/>
            <a:ext cx="9144000" cy="5981350"/>
          </a:xfrm>
        </p:spPr>
        <p:txBody>
          <a:bodyPr>
            <a:normAutofit/>
          </a:bodyPr>
          <a:lstStyle/>
          <a:p>
            <a:r>
              <a:rPr lang="hu-HU" sz="2800" b="1" dirty="0"/>
              <a:t>Tájékoztatás a magyar építészetről szóló 2023. évi C. törvény </a:t>
            </a:r>
            <a:r>
              <a:rPr lang="hu-HU" sz="2800" dirty="0"/>
              <a:t>(</a:t>
            </a:r>
            <a:r>
              <a:rPr lang="hu-HU" sz="2800" dirty="0" err="1"/>
              <a:t>Méptv</a:t>
            </a:r>
            <a:r>
              <a:rPr lang="hu-HU" sz="2800" dirty="0"/>
              <a:t>.)</a:t>
            </a:r>
          </a:p>
          <a:p>
            <a:pPr algn="l"/>
            <a:r>
              <a:rPr lang="hu-HU" sz="2000" dirty="0"/>
              <a:t>I. ALKALMAZÁSI SZABÁLYOK</a:t>
            </a:r>
          </a:p>
          <a:p>
            <a:pPr algn="l"/>
            <a:r>
              <a:rPr lang="hu-HU" sz="2000" dirty="0"/>
              <a:t>II. ALAPELVEK ÉS ÉRTELMEZŐ RENDELKEZÉSEK</a:t>
            </a:r>
          </a:p>
          <a:p>
            <a:pPr algn="l"/>
            <a:r>
              <a:rPr lang="hu-HU" sz="2000" dirty="0"/>
              <a:t>III. AZ ÁLLAM ÉS A HELYI ÖNKORMÁNYZATOK ÉPÍTÉSÜGYI ÉS MŰEMLÉKVÉDELMI FELADATAI</a:t>
            </a:r>
          </a:p>
          <a:p>
            <a:pPr algn="l"/>
            <a:r>
              <a:rPr lang="hu-HU" sz="2000" dirty="0"/>
              <a:t>V. A FŐÉPÍTÉSZEK, A FŐMÉRNÖKÖK ÉS AZ ORSZÁGOS TÁJÉPÍTÉSZ</a:t>
            </a:r>
          </a:p>
          <a:p>
            <a:pPr algn="l"/>
            <a:r>
              <a:rPr lang="hu-HU" sz="2000" dirty="0"/>
              <a:t>VI. A TERVTANÁCSOK (külön diasoron)</a:t>
            </a:r>
          </a:p>
          <a:p>
            <a:pPr algn="l"/>
            <a:r>
              <a:rPr lang="hu-HU" sz="2000" dirty="0"/>
              <a:t>VIII. A TELEPÜLÉSFEJLESZTÉS ÉS A TELEPÜLÉSRENDEZÉS</a:t>
            </a:r>
          </a:p>
          <a:p>
            <a:pPr algn="l"/>
            <a:r>
              <a:rPr lang="hu-HU" sz="2000" dirty="0"/>
              <a:t>IX. ORSZÁGOS ÉS HELYI TELEPÜLÉSKÉP–VÉDELEM</a:t>
            </a:r>
          </a:p>
          <a:p>
            <a:pPr algn="l"/>
            <a:r>
              <a:rPr lang="hu-HU" dirty="0"/>
              <a:t>fejezeteiben, valamint az ezekkel összefüggő végrehajtási rendeletekben foglalt, 2024. október 1-től hatályos rendelkezésekkel kapcsolatban (a lényegi változásokról, újdonságokról)</a:t>
            </a:r>
          </a:p>
          <a:p>
            <a:pPr algn="l"/>
            <a:endParaRPr lang="hu-HU" dirty="0"/>
          </a:p>
          <a:p>
            <a:r>
              <a:rPr lang="hu-HU" sz="2000" dirty="0"/>
              <a:t>Csermelyi Andrea állami főépítész, Vas Vármegyei Kormányhivatal</a:t>
            </a:r>
          </a:p>
        </p:txBody>
      </p:sp>
    </p:spTree>
    <p:extLst>
      <p:ext uri="{BB962C8B-B14F-4D97-AF65-F5344CB8AC3E}">
        <p14:creationId xmlns:p14="http://schemas.microsoft.com/office/powerpoint/2010/main" val="4245008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b="1" dirty="0"/>
              <a:t>Az állam és </a:t>
            </a:r>
            <a:r>
              <a:rPr lang="hu-HU" b="1" u="sng" dirty="0"/>
              <a:t>a helyi önkormányzatok</a:t>
            </a:r>
            <a:r>
              <a:rPr lang="hu-HU" b="1" dirty="0"/>
              <a:t> feladatai (17.-23. §§)</a:t>
            </a:r>
          </a:p>
          <a:p>
            <a:pPr marL="0" indent="0">
              <a:buNone/>
            </a:pPr>
            <a:endParaRPr lang="hu-HU" b="1" dirty="0"/>
          </a:p>
          <a:p>
            <a:pPr lvl="0"/>
            <a:r>
              <a:rPr lang="hu-HU" sz="2400" dirty="0"/>
              <a:t>A kormány sajátos szabályozási jogköre (önk. véleményének kikérése alapján műemlékek, barnamezős területek, tömeges bevándorlás okozta válsághelyzet)</a:t>
            </a:r>
          </a:p>
          <a:p>
            <a:r>
              <a:rPr lang="hu-HU" sz="2400" dirty="0"/>
              <a:t>Az önkormányzat meghatározza</a:t>
            </a:r>
          </a:p>
          <a:p>
            <a:pPr lvl="1"/>
            <a:r>
              <a:rPr lang="hu-HU" dirty="0"/>
              <a:t>a helyi településrendezési és építési követelményeket,</a:t>
            </a:r>
          </a:p>
          <a:p>
            <a:pPr lvl="1"/>
            <a:r>
              <a:rPr lang="hu-HU" dirty="0"/>
              <a:t>a településképi követelményeket és azok érvényesítésének eszközeit,</a:t>
            </a:r>
          </a:p>
          <a:p>
            <a:pPr lvl="1"/>
            <a:r>
              <a:rPr lang="hu-HU" dirty="0"/>
              <a:t>ennek keretében az építményekben létesíthető rendeltetések körét is megállapítja</a:t>
            </a:r>
          </a:p>
          <a:p>
            <a:pPr lvl="1"/>
            <a:r>
              <a:rPr lang="hu-HU" dirty="0"/>
              <a:t>önkormányzati </a:t>
            </a:r>
            <a:r>
              <a:rPr lang="hu-HU" dirty="0" err="1"/>
              <a:t>főépítészt</a:t>
            </a:r>
            <a:r>
              <a:rPr lang="hu-HU" dirty="0"/>
              <a:t> alkalmaz és helyi tervtanácsot működtet</a:t>
            </a:r>
          </a:p>
          <a:p>
            <a:pPr marL="0" indent="0">
              <a:buNone/>
            </a:pPr>
            <a:endParaRPr lang="hu-HU" sz="2400" dirty="0"/>
          </a:p>
        </p:txBody>
      </p:sp>
    </p:spTree>
    <p:extLst>
      <p:ext uri="{BB962C8B-B14F-4D97-AF65-F5344CB8AC3E}">
        <p14:creationId xmlns:p14="http://schemas.microsoft.com/office/powerpoint/2010/main" val="4071396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DF7C81D-DDFE-48D5-A339-9A87B897F993}"/>
              </a:ext>
            </a:extLst>
          </p:cNvPr>
          <p:cNvSpPr>
            <a:spLocks noGrp="1"/>
          </p:cNvSpPr>
          <p:nvPr>
            <p:ph type="title"/>
          </p:nvPr>
        </p:nvSpPr>
        <p:spPr/>
        <p:txBody>
          <a:bodyPr>
            <a:normAutofit/>
          </a:bodyPr>
          <a:lstStyle/>
          <a:p>
            <a:r>
              <a:rPr lang="hu-HU" sz="2800" b="1" dirty="0"/>
              <a:t>I. A </a:t>
            </a:r>
            <a:r>
              <a:rPr lang="hu-HU" sz="2800" b="1" dirty="0" err="1"/>
              <a:t>főépítészi</a:t>
            </a:r>
            <a:r>
              <a:rPr lang="hu-HU" sz="2800" b="1" dirty="0"/>
              <a:t> szervezetrendszer</a:t>
            </a:r>
          </a:p>
        </p:txBody>
      </p:sp>
      <p:sp>
        <p:nvSpPr>
          <p:cNvPr id="3" name="Tartalom helye 2">
            <a:extLst>
              <a:ext uri="{FF2B5EF4-FFF2-40B4-BE49-F238E27FC236}">
                <a16:creationId xmlns:a16="http://schemas.microsoft.com/office/drawing/2014/main" id="{ECD4AE6C-33B7-4F38-9F90-B5E393F4683D}"/>
              </a:ext>
            </a:extLst>
          </p:cNvPr>
          <p:cNvSpPr>
            <a:spLocks noGrp="1"/>
          </p:cNvSpPr>
          <p:nvPr>
            <p:ph idx="1"/>
          </p:nvPr>
        </p:nvSpPr>
        <p:spPr/>
        <p:txBody>
          <a:bodyPr>
            <a:normAutofit/>
          </a:bodyPr>
          <a:lstStyle/>
          <a:p>
            <a:pPr marL="0" indent="0">
              <a:buNone/>
            </a:pPr>
            <a:r>
              <a:rPr lang="hu-HU" sz="2400" dirty="0" err="1"/>
              <a:t>Méptv</a:t>
            </a:r>
            <a:r>
              <a:rPr lang="hu-HU" sz="2400" dirty="0"/>
              <a:t>. 53.-56. §§</a:t>
            </a:r>
          </a:p>
          <a:p>
            <a:pPr lvl="0"/>
            <a:r>
              <a:rPr lang="hu-HU" sz="2400" dirty="0"/>
              <a:t>országos főépítész – ÉKM, egyben a szervezetrendszer szakmai irányítója</a:t>
            </a:r>
          </a:p>
          <a:p>
            <a:pPr lvl="0"/>
            <a:r>
              <a:rPr lang="hu-HU" sz="2400" dirty="0"/>
              <a:t>Balatoni főépítész – ÉKM </a:t>
            </a:r>
          </a:p>
          <a:p>
            <a:pPr lvl="0"/>
            <a:r>
              <a:rPr lang="hu-HU" sz="2400" dirty="0"/>
              <a:t>állami főépítész – fővárosi és vármegyei kormányhivatalok</a:t>
            </a:r>
          </a:p>
          <a:p>
            <a:pPr lvl="0"/>
            <a:r>
              <a:rPr lang="hu-HU" sz="2400" dirty="0"/>
              <a:t>önkormányzati főépítész (települési-, társulás esetén térségi főépítész)</a:t>
            </a:r>
          </a:p>
          <a:p>
            <a:pPr marL="0" indent="0">
              <a:buNone/>
            </a:pPr>
            <a:r>
              <a:rPr lang="hu-HU" sz="2400" dirty="0"/>
              <a:t>elősegíti a területrendezési követelmények érvényesítését, egyúttal településfejlesztési, településrendezési, településkép-védelmi, műemlékvédelmi és az építészeti tervtanácson keresztül (a Balatoni főépítész kivételével a tervtanács elnökeként) építészeti feladatokat lát el</a:t>
            </a:r>
          </a:p>
          <a:p>
            <a:pPr marL="0" indent="0">
              <a:buNone/>
            </a:pPr>
            <a:endParaRPr lang="hu-HU" dirty="0"/>
          </a:p>
        </p:txBody>
      </p:sp>
    </p:spTree>
    <p:extLst>
      <p:ext uri="{BB962C8B-B14F-4D97-AF65-F5344CB8AC3E}">
        <p14:creationId xmlns:p14="http://schemas.microsoft.com/office/powerpoint/2010/main" val="1250315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E400C03-8E7E-492C-A91F-105630ECF883}"/>
              </a:ext>
            </a:extLst>
          </p:cNvPr>
          <p:cNvSpPr>
            <a:spLocks noGrp="1"/>
          </p:cNvSpPr>
          <p:nvPr>
            <p:ph type="title"/>
          </p:nvPr>
        </p:nvSpPr>
        <p:spPr/>
        <p:txBody>
          <a:bodyPr>
            <a:normAutofit/>
          </a:bodyPr>
          <a:lstStyle/>
          <a:p>
            <a:r>
              <a:rPr lang="hu-HU" sz="2800" b="1" dirty="0"/>
              <a:t>Az önkormányzati főépítész alkalmazása (</a:t>
            </a:r>
            <a:r>
              <a:rPr lang="hu-HU" sz="2800" b="1" dirty="0" err="1"/>
              <a:t>Méptv</a:t>
            </a:r>
            <a:r>
              <a:rPr lang="hu-HU" sz="2800" b="1" dirty="0"/>
              <a:t>. 56. § (5)-(6) bekezdések)</a:t>
            </a:r>
          </a:p>
        </p:txBody>
      </p:sp>
      <p:sp>
        <p:nvSpPr>
          <p:cNvPr id="3" name="Tartalom helye 2">
            <a:extLst>
              <a:ext uri="{FF2B5EF4-FFF2-40B4-BE49-F238E27FC236}">
                <a16:creationId xmlns:a16="http://schemas.microsoft.com/office/drawing/2014/main" id="{8FD7486E-C436-4C89-A0D6-D00687826702}"/>
              </a:ext>
            </a:extLst>
          </p:cNvPr>
          <p:cNvSpPr>
            <a:spLocks noGrp="1"/>
          </p:cNvSpPr>
          <p:nvPr>
            <p:ph idx="1"/>
          </p:nvPr>
        </p:nvSpPr>
        <p:spPr/>
        <p:txBody>
          <a:bodyPr>
            <a:normAutofit/>
          </a:bodyPr>
          <a:lstStyle/>
          <a:p>
            <a:pPr marL="0" indent="0">
              <a:buNone/>
            </a:pPr>
            <a:r>
              <a:rPr lang="hu-HU" sz="2400" dirty="0"/>
              <a:t>minden településen kötelező az alábbiak szerint:</a:t>
            </a:r>
          </a:p>
          <a:p>
            <a:pPr lvl="0"/>
            <a:r>
              <a:rPr lang="hu-HU" sz="2400" dirty="0"/>
              <a:t>egy településnek egy </a:t>
            </a:r>
            <a:r>
              <a:rPr lang="hu-HU" sz="2400" dirty="0" err="1"/>
              <a:t>főépítésze</a:t>
            </a:r>
            <a:r>
              <a:rPr lang="hu-HU" sz="2400" dirty="0"/>
              <a:t> lehet, mivel a feladatellátás személyhez kötött</a:t>
            </a:r>
          </a:p>
          <a:p>
            <a:pPr lvl="0"/>
            <a:r>
              <a:rPr lang="hu-HU" sz="2400" dirty="0"/>
              <a:t>város esetén kötelező az önálló foglalkoztatás</a:t>
            </a:r>
          </a:p>
          <a:p>
            <a:pPr lvl="0"/>
            <a:r>
              <a:rPr lang="hu-HU" sz="2400" dirty="0"/>
              <a:t>községi jogállású település</a:t>
            </a:r>
          </a:p>
          <a:p>
            <a:pPr lvl="1"/>
            <a:r>
              <a:rPr lang="hu-HU" dirty="0"/>
              <a:t>saját települési </a:t>
            </a:r>
            <a:r>
              <a:rPr lang="hu-HU" dirty="0" err="1"/>
              <a:t>főépítészt</a:t>
            </a:r>
            <a:r>
              <a:rPr lang="hu-HU" dirty="0"/>
              <a:t> alkalmaz, vagy</a:t>
            </a:r>
          </a:p>
          <a:p>
            <a:pPr lvl="1"/>
            <a:r>
              <a:rPr lang="hu-HU" dirty="0"/>
              <a:t>a település fekvése szerinti járásban lévő más önkormányzattal társulásban, közösen alkalmaz térségi </a:t>
            </a:r>
            <a:r>
              <a:rPr lang="hu-HU" dirty="0" err="1"/>
              <a:t>főépítészt</a:t>
            </a:r>
            <a:r>
              <a:rPr lang="hu-HU" dirty="0"/>
              <a:t> (10 település felett /nincs felső határ/ állami támogatás 2025. január 1-től), vagy</a:t>
            </a:r>
          </a:p>
          <a:p>
            <a:pPr lvl="1"/>
            <a:r>
              <a:rPr lang="hu-HU" dirty="0"/>
              <a:t>30 napot </a:t>
            </a:r>
            <a:r>
              <a:rPr lang="hu-HU" dirty="0" err="1"/>
              <a:t>ellátatlanságot</a:t>
            </a:r>
            <a:r>
              <a:rPr lang="hu-HU" dirty="0"/>
              <a:t> követően, megállapodás alapján, a település fekvése szerinti járásszékhely város települési </a:t>
            </a:r>
            <a:r>
              <a:rPr lang="hu-HU" dirty="0" err="1"/>
              <a:t>főépítésze</a:t>
            </a:r>
            <a:r>
              <a:rPr lang="hu-HU" dirty="0"/>
              <a:t> látja el (2024. december 31.)</a:t>
            </a:r>
          </a:p>
        </p:txBody>
      </p:sp>
    </p:spTree>
    <p:extLst>
      <p:ext uri="{BB962C8B-B14F-4D97-AF65-F5344CB8AC3E}">
        <p14:creationId xmlns:p14="http://schemas.microsoft.com/office/powerpoint/2010/main" val="3397941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9C064C0-CE9A-4145-92BA-408AA79182CB}"/>
              </a:ext>
            </a:extLst>
          </p:cNvPr>
          <p:cNvSpPr>
            <a:spLocks noGrp="1"/>
          </p:cNvSpPr>
          <p:nvPr>
            <p:ph type="title"/>
          </p:nvPr>
        </p:nvSpPr>
        <p:spPr/>
        <p:txBody>
          <a:bodyPr>
            <a:normAutofit/>
          </a:bodyPr>
          <a:lstStyle/>
          <a:p>
            <a:r>
              <a:rPr lang="hu-HU" sz="2800" b="1" dirty="0"/>
              <a:t>Az önkormányzati főépítész foglalkoztatási feltételei (</a:t>
            </a:r>
            <a:r>
              <a:rPr lang="hu-HU" sz="2800" b="1" dirty="0" err="1"/>
              <a:t>Főépr</a:t>
            </a:r>
            <a:r>
              <a:rPr lang="hu-HU" sz="2800" b="1" dirty="0"/>
              <a:t>. 3.-6. §§):</a:t>
            </a:r>
          </a:p>
        </p:txBody>
      </p:sp>
      <p:sp>
        <p:nvSpPr>
          <p:cNvPr id="3" name="Tartalom helye 2">
            <a:extLst>
              <a:ext uri="{FF2B5EF4-FFF2-40B4-BE49-F238E27FC236}">
                <a16:creationId xmlns:a16="http://schemas.microsoft.com/office/drawing/2014/main" id="{84BA719A-C669-4B6C-8CDE-F109990DD80D}"/>
              </a:ext>
            </a:extLst>
          </p:cNvPr>
          <p:cNvSpPr>
            <a:spLocks noGrp="1"/>
          </p:cNvSpPr>
          <p:nvPr>
            <p:ph idx="1"/>
          </p:nvPr>
        </p:nvSpPr>
        <p:spPr/>
        <p:txBody>
          <a:bodyPr>
            <a:normAutofit/>
          </a:bodyPr>
          <a:lstStyle/>
          <a:p>
            <a:pPr lvl="0"/>
            <a:endParaRPr lang="hu-HU" dirty="0"/>
          </a:p>
          <a:p>
            <a:pPr lvl="0"/>
            <a:r>
              <a:rPr lang="hu-HU" sz="2400" dirty="0"/>
              <a:t>büntetlen előélet és cselekvőképesség</a:t>
            </a:r>
          </a:p>
          <a:p>
            <a:pPr lvl="0"/>
            <a:r>
              <a:rPr lang="hu-HU" sz="2400" dirty="0"/>
              <a:t>szakirányú felsőfokú végzettség – építész vagy településmérnök végzettség, megyei jogú város esetén mesterképzés (kivétel)</a:t>
            </a:r>
          </a:p>
          <a:p>
            <a:pPr lvl="0"/>
            <a:r>
              <a:rPr lang="hu-HU" sz="2400" dirty="0"/>
              <a:t>meghatározott szakmai gyakorlati idő – 3 év, megyei jogú város esetén 5 év</a:t>
            </a:r>
          </a:p>
          <a:p>
            <a:pPr lvl="0"/>
            <a:r>
              <a:rPr lang="hu-HU" sz="2400" dirty="0" err="1"/>
              <a:t>főépítészi</a:t>
            </a:r>
            <a:r>
              <a:rPr lang="hu-HU" sz="2400" dirty="0"/>
              <a:t> vizsga teljesítése vagy vizsga alóli mentesség – állami főépítész szervezi/adja meg, (kivétel), (2025. március 31.)</a:t>
            </a:r>
          </a:p>
          <a:p>
            <a:r>
              <a:rPr lang="hu-HU" sz="2400" dirty="0"/>
              <a:t>építész kamarai aktív tagság (és nyilvántartásba vétel)</a:t>
            </a:r>
          </a:p>
        </p:txBody>
      </p:sp>
    </p:spTree>
    <p:extLst>
      <p:ext uri="{BB962C8B-B14F-4D97-AF65-F5344CB8AC3E}">
        <p14:creationId xmlns:p14="http://schemas.microsoft.com/office/powerpoint/2010/main" val="30665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F9A5302-1822-498F-A678-00B3E1946C43}"/>
              </a:ext>
            </a:extLst>
          </p:cNvPr>
          <p:cNvSpPr>
            <a:spLocks noGrp="1"/>
          </p:cNvSpPr>
          <p:nvPr>
            <p:ph type="title"/>
          </p:nvPr>
        </p:nvSpPr>
        <p:spPr/>
        <p:txBody>
          <a:bodyPr>
            <a:normAutofit/>
          </a:bodyPr>
          <a:lstStyle/>
          <a:p>
            <a:r>
              <a:rPr lang="hu-HU" sz="2800" b="1" dirty="0"/>
              <a:t>Az önkormányzati </a:t>
            </a:r>
            <a:r>
              <a:rPr lang="hu-HU" sz="2800" b="1" dirty="0" err="1"/>
              <a:t>főépítészi</a:t>
            </a:r>
            <a:r>
              <a:rPr lang="hu-HU" sz="2800" b="1" dirty="0"/>
              <a:t> vizsga alól mentesül (</a:t>
            </a:r>
            <a:r>
              <a:rPr lang="hu-HU" sz="2800" b="1" dirty="0" err="1"/>
              <a:t>Főépr</a:t>
            </a:r>
            <a:r>
              <a:rPr lang="hu-HU" sz="2800" b="1" dirty="0"/>
              <a:t>. 3/B. §), aki</a:t>
            </a:r>
          </a:p>
        </p:txBody>
      </p:sp>
      <p:sp>
        <p:nvSpPr>
          <p:cNvPr id="3" name="Tartalom helye 2">
            <a:extLst>
              <a:ext uri="{FF2B5EF4-FFF2-40B4-BE49-F238E27FC236}">
                <a16:creationId xmlns:a16="http://schemas.microsoft.com/office/drawing/2014/main" id="{BEBE09BC-2482-4AC1-BBF8-B8965C1BFA94}"/>
              </a:ext>
            </a:extLst>
          </p:cNvPr>
          <p:cNvSpPr>
            <a:spLocks noGrp="1"/>
          </p:cNvSpPr>
          <p:nvPr>
            <p:ph idx="1"/>
          </p:nvPr>
        </p:nvSpPr>
        <p:spPr>
          <a:xfrm>
            <a:off x="838200" y="1593908"/>
            <a:ext cx="10515600" cy="4957893"/>
          </a:xfrm>
        </p:spPr>
        <p:txBody>
          <a:bodyPr>
            <a:normAutofit fontScale="85000" lnSpcReduction="20000"/>
          </a:bodyPr>
          <a:lstStyle/>
          <a:p>
            <a:pPr lvl="0"/>
            <a:r>
              <a:rPr lang="hu-HU" dirty="0"/>
              <a:t>az országos főépítész és a Balatoni főépítész, valamint aki korábban országos </a:t>
            </a:r>
            <a:r>
              <a:rPr lang="hu-HU" dirty="0" err="1"/>
              <a:t>főépítészi</a:t>
            </a:r>
            <a:r>
              <a:rPr lang="hu-HU" dirty="0"/>
              <a:t> vagy Balatoni </a:t>
            </a:r>
            <a:r>
              <a:rPr lang="hu-HU" dirty="0" err="1"/>
              <a:t>főépítészi</a:t>
            </a:r>
            <a:r>
              <a:rPr lang="hu-HU" dirty="0"/>
              <a:t> feladatot látott el,</a:t>
            </a:r>
          </a:p>
          <a:p>
            <a:pPr lvl="0"/>
            <a:r>
              <a:rPr lang="hu-HU" dirty="0"/>
              <a:t>az építészeti állami díjat kapott személy,</a:t>
            </a:r>
          </a:p>
          <a:p>
            <a:pPr lvl="0"/>
            <a:r>
              <a:rPr lang="hu-HU" dirty="0"/>
              <a:t>az a személy, aki </a:t>
            </a:r>
            <a:r>
              <a:rPr lang="hu-HU" dirty="0" err="1"/>
              <a:t>főépítészi</a:t>
            </a:r>
            <a:r>
              <a:rPr lang="hu-HU" dirty="0"/>
              <a:t> szakmérnöki oklevéllel rendelkezik</a:t>
            </a:r>
          </a:p>
          <a:p>
            <a:pPr lvl="0"/>
            <a:r>
              <a:rPr lang="hu-HU" dirty="0"/>
              <a:t>állami </a:t>
            </a:r>
            <a:r>
              <a:rPr lang="hu-HU" dirty="0" err="1"/>
              <a:t>főépítészi</a:t>
            </a:r>
            <a:r>
              <a:rPr lang="hu-HU" dirty="0"/>
              <a:t> vizsgával rendelkezik, vagy</a:t>
            </a:r>
          </a:p>
          <a:p>
            <a:pPr lvl="0"/>
            <a:r>
              <a:rPr lang="hu-HU" dirty="0"/>
              <a:t>a szakmai gyakorlati időből kormánytisztviselőként vagy köztisztviselőként az országos, a Balatoni vagy az állami főépítész mellett legalább három év szakirányú szakmai gyakorlatot szerzett, azzal, hogy a szakmai gyakorlati időbe a tartós távollét és az egy hónapnál hosszabb fizetés nélküli szabadság időtartama nem számít bele</a:t>
            </a:r>
          </a:p>
          <a:p>
            <a:pPr marL="0" indent="0">
              <a:buNone/>
            </a:pPr>
            <a:r>
              <a:rPr lang="hu-HU" dirty="0"/>
              <a:t>részbeni mentesség szabályai</a:t>
            </a:r>
          </a:p>
          <a:p>
            <a:pPr marL="0" indent="0">
              <a:buNone/>
            </a:pPr>
            <a:r>
              <a:rPr lang="hu-HU" dirty="0"/>
              <a:t>vizsgafelület, évente legalább egy vizsga kiírása kötelező: </a:t>
            </a:r>
            <a:r>
              <a:rPr lang="hu-HU" u="sng" dirty="0">
                <a:hlinkClick r:id="rId2"/>
              </a:rPr>
              <a:t>http://foepiteszivizsga.e-epites.hu/</a:t>
            </a:r>
            <a:r>
              <a:rPr lang="hu-HU" dirty="0"/>
              <a:t> </a:t>
            </a:r>
          </a:p>
          <a:p>
            <a:pPr marL="0" indent="0">
              <a:buNone/>
            </a:pPr>
            <a:r>
              <a:rPr lang="hu-HU" dirty="0"/>
              <a:t>korábbi mentességek kérdése</a:t>
            </a:r>
          </a:p>
          <a:p>
            <a:pPr marL="0" indent="0">
              <a:buNone/>
            </a:pPr>
            <a:endParaRPr lang="hu-HU" dirty="0"/>
          </a:p>
        </p:txBody>
      </p:sp>
    </p:spTree>
    <p:extLst>
      <p:ext uri="{BB962C8B-B14F-4D97-AF65-F5344CB8AC3E}">
        <p14:creationId xmlns:p14="http://schemas.microsoft.com/office/powerpoint/2010/main" val="3121325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03C4E15-1490-49B5-972D-16FA01440CA7}"/>
              </a:ext>
            </a:extLst>
          </p:cNvPr>
          <p:cNvSpPr>
            <a:spLocks noGrp="1"/>
          </p:cNvSpPr>
          <p:nvPr>
            <p:ph type="title"/>
          </p:nvPr>
        </p:nvSpPr>
        <p:spPr/>
        <p:txBody>
          <a:bodyPr>
            <a:normAutofit/>
          </a:bodyPr>
          <a:lstStyle/>
          <a:p>
            <a:r>
              <a:rPr lang="hu-HU" sz="2800" b="1" dirty="0"/>
              <a:t>Építész kamarai tagság és nyilvántartásba vétel (</a:t>
            </a:r>
            <a:r>
              <a:rPr lang="hu-HU" sz="2800" b="1" dirty="0" err="1"/>
              <a:t>Főépr</a:t>
            </a:r>
            <a:r>
              <a:rPr lang="hu-HU" sz="2800" b="1" dirty="0"/>
              <a:t>. 3/D. §)</a:t>
            </a:r>
          </a:p>
        </p:txBody>
      </p:sp>
      <p:sp>
        <p:nvSpPr>
          <p:cNvPr id="3" name="Tartalom helye 2">
            <a:extLst>
              <a:ext uri="{FF2B5EF4-FFF2-40B4-BE49-F238E27FC236}">
                <a16:creationId xmlns:a16="http://schemas.microsoft.com/office/drawing/2014/main" id="{53178691-8AEA-4DEC-9E4E-9BCD552FC2E0}"/>
              </a:ext>
            </a:extLst>
          </p:cNvPr>
          <p:cNvSpPr>
            <a:spLocks noGrp="1"/>
          </p:cNvSpPr>
          <p:nvPr>
            <p:ph idx="1"/>
          </p:nvPr>
        </p:nvSpPr>
        <p:spPr/>
        <p:txBody>
          <a:bodyPr>
            <a:normAutofit/>
          </a:bodyPr>
          <a:lstStyle/>
          <a:p>
            <a:r>
              <a:rPr lang="hu-HU" sz="2400" dirty="0"/>
              <a:t>jogviszony megkezdése előtt taggá kell válni</a:t>
            </a:r>
          </a:p>
          <a:p>
            <a:pPr marL="0" indent="0">
              <a:buNone/>
            </a:pPr>
            <a:r>
              <a:rPr lang="hu-HU" sz="2400" dirty="0"/>
              <a:t>	(2024. december 31.)</a:t>
            </a:r>
          </a:p>
          <a:p>
            <a:r>
              <a:rPr lang="hu-HU" sz="2400" dirty="0"/>
              <a:t>jogviszony megkezdését követő 15 napon belül nyilvántartásba vételi kérelmet kell benyújtani az adott település(</a:t>
            </a:r>
            <a:r>
              <a:rPr lang="hu-HU" sz="2400" dirty="0" err="1"/>
              <a:t>ek</a:t>
            </a:r>
            <a:r>
              <a:rPr lang="hu-HU" sz="2400" dirty="0"/>
              <a:t>)re</a:t>
            </a:r>
          </a:p>
          <a:p>
            <a:pPr marL="0" indent="0">
              <a:buNone/>
            </a:pPr>
            <a:r>
              <a:rPr lang="hu-HU" sz="2400" dirty="0"/>
              <a:t>	(2024. december 31.)</a:t>
            </a:r>
          </a:p>
          <a:p>
            <a:r>
              <a:rPr lang="hu-HU" sz="2400" dirty="0"/>
              <a:t>változást, jogviszony megszüntetést 15 napon belül be kell jelenteni</a:t>
            </a:r>
          </a:p>
          <a:p>
            <a:pPr marL="0" indent="0">
              <a:buNone/>
            </a:pPr>
            <a:endParaRPr lang="hu-HU" sz="2400" dirty="0"/>
          </a:p>
          <a:p>
            <a:pPr marL="0" indent="0">
              <a:buNone/>
            </a:pPr>
            <a:r>
              <a:rPr lang="hu-HU" sz="2400" dirty="0"/>
              <a:t>Nyilvántartással összefüggő mulasztások etikai-fegyelmi vétséget vonnak maguk után!</a:t>
            </a:r>
          </a:p>
        </p:txBody>
      </p:sp>
    </p:spTree>
    <p:extLst>
      <p:ext uri="{BB962C8B-B14F-4D97-AF65-F5344CB8AC3E}">
        <p14:creationId xmlns:p14="http://schemas.microsoft.com/office/powerpoint/2010/main" val="598637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C03DF08-1E93-45B7-8F5A-C013FB57C158}"/>
              </a:ext>
            </a:extLst>
          </p:cNvPr>
          <p:cNvSpPr>
            <a:spLocks noGrp="1"/>
          </p:cNvSpPr>
          <p:nvPr>
            <p:ph type="title"/>
          </p:nvPr>
        </p:nvSpPr>
        <p:spPr/>
        <p:txBody>
          <a:bodyPr>
            <a:normAutofit/>
          </a:bodyPr>
          <a:lstStyle/>
          <a:p>
            <a:r>
              <a:rPr lang="hu-HU" sz="2800" b="1" dirty="0"/>
              <a:t>Összeférhetetlenségi szabályok (</a:t>
            </a:r>
            <a:r>
              <a:rPr lang="hu-HU" sz="2800" b="1" dirty="0" err="1"/>
              <a:t>Főépr</a:t>
            </a:r>
            <a:r>
              <a:rPr lang="hu-HU" sz="2800" b="1" dirty="0"/>
              <a:t>. 6. és 7/B. §§)</a:t>
            </a:r>
          </a:p>
        </p:txBody>
      </p:sp>
      <p:sp>
        <p:nvSpPr>
          <p:cNvPr id="3" name="Tartalom helye 2">
            <a:extLst>
              <a:ext uri="{FF2B5EF4-FFF2-40B4-BE49-F238E27FC236}">
                <a16:creationId xmlns:a16="http://schemas.microsoft.com/office/drawing/2014/main" id="{823F3BDA-B24D-4A28-8926-3D24E24F0D24}"/>
              </a:ext>
            </a:extLst>
          </p:cNvPr>
          <p:cNvSpPr>
            <a:spLocks noGrp="1"/>
          </p:cNvSpPr>
          <p:nvPr>
            <p:ph idx="1"/>
          </p:nvPr>
        </p:nvSpPr>
        <p:spPr>
          <a:xfrm>
            <a:off x="838200" y="1526796"/>
            <a:ext cx="10515600" cy="4966079"/>
          </a:xfrm>
        </p:spPr>
        <p:txBody>
          <a:bodyPr>
            <a:normAutofit/>
          </a:bodyPr>
          <a:lstStyle/>
          <a:p>
            <a:r>
              <a:rPr lang="hu-HU" sz="2400" dirty="0"/>
              <a:t>illetékességi területén nem láthat el - az önkormányzat saját tervező részlegében munkaköri feladatként végzetten kívül – településtervezési, valamint településrendezési szakértői tevékenységet,</a:t>
            </a:r>
          </a:p>
          <a:p>
            <a:r>
              <a:rPr lang="hu-HU" sz="2400" dirty="0"/>
              <a:t>nem lehet közvetlen hozzátartozóval alá-fölé rendeltségi viszony</a:t>
            </a:r>
          </a:p>
          <a:p>
            <a:r>
              <a:rPr lang="hu-HU" sz="2400" dirty="0"/>
              <a:t>nem lehet polgármester ott, ahol főépítész lenne</a:t>
            </a:r>
          </a:p>
          <a:p>
            <a:pPr marL="0" indent="0">
              <a:buNone/>
            </a:pPr>
            <a:r>
              <a:rPr lang="hu-HU" sz="2400" dirty="0"/>
              <a:t>DE</a:t>
            </a:r>
          </a:p>
          <a:p>
            <a:r>
              <a:rPr lang="hu-HU" sz="2400" dirty="0"/>
              <a:t>végezhet építészeti tervezést (</a:t>
            </a:r>
            <a:r>
              <a:rPr lang="hu-HU" sz="2400" dirty="0" err="1"/>
              <a:t>Méptv</a:t>
            </a:r>
            <a:r>
              <a:rPr lang="hu-HU" sz="2400" dirty="0"/>
              <a:t>. 56. § (3) bekezdés)</a:t>
            </a:r>
          </a:p>
          <a:p>
            <a:pPr lvl="1"/>
            <a:r>
              <a:rPr lang="hu-HU" dirty="0"/>
              <a:t>kamarának be kell jelenteni szerződéstől számított 15 napon belül</a:t>
            </a:r>
          </a:p>
          <a:p>
            <a:pPr lvl="1"/>
            <a:r>
              <a:rPr lang="hu-HU" dirty="0"/>
              <a:t>a településképi vélemény szakmai előkészítését ez esetben az állami főépítész végzi</a:t>
            </a:r>
          </a:p>
          <a:p>
            <a:pPr lvl="1"/>
            <a:r>
              <a:rPr lang="hu-HU" dirty="0"/>
              <a:t>nincs helye kifogásnak!</a:t>
            </a:r>
          </a:p>
        </p:txBody>
      </p:sp>
    </p:spTree>
    <p:extLst>
      <p:ext uri="{BB962C8B-B14F-4D97-AF65-F5344CB8AC3E}">
        <p14:creationId xmlns:p14="http://schemas.microsoft.com/office/powerpoint/2010/main" val="3899843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989D8DA-F64B-41D5-B397-AD5243C96681}"/>
              </a:ext>
            </a:extLst>
          </p:cNvPr>
          <p:cNvSpPr>
            <a:spLocks noGrp="1"/>
          </p:cNvSpPr>
          <p:nvPr>
            <p:ph type="title"/>
          </p:nvPr>
        </p:nvSpPr>
        <p:spPr/>
        <p:txBody>
          <a:bodyPr>
            <a:normAutofit/>
          </a:bodyPr>
          <a:lstStyle/>
          <a:p>
            <a:r>
              <a:rPr lang="hu-HU" sz="2800" b="1" dirty="0"/>
              <a:t>Az önkormányzati főépítész feladatai (</a:t>
            </a:r>
            <a:r>
              <a:rPr lang="hu-HU" sz="2800" b="1" dirty="0" err="1"/>
              <a:t>Méptv</a:t>
            </a:r>
            <a:r>
              <a:rPr lang="hu-HU" sz="2800" b="1" dirty="0"/>
              <a:t>. 56. § (10) bekezdés, </a:t>
            </a:r>
            <a:r>
              <a:rPr lang="hu-HU" sz="2800" b="1" i="1" dirty="0" err="1"/>
              <a:t>Főépr</a:t>
            </a:r>
            <a:r>
              <a:rPr lang="hu-HU" sz="2800" b="1" i="1" dirty="0"/>
              <a:t>. 8. és 10. §§)</a:t>
            </a:r>
            <a:endParaRPr lang="hu-HU" sz="2800" b="1" dirty="0"/>
          </a:p>
        </p:txBody>
      </p:sp>
      <p:sp>
        <p:nvSpPr>
          <p:cNvPr id="3" name="Tartalom helye 2">
            <a:extLst>
              <a:ext uri="{FF2B5EF4-FFF2-40B4-BE49-F238E27FC236}">
                <a16:creationId xmlns:a16="http://schemas.microsoft.com/office/drawing/2014/main" id="{B0EE365A-BD1E-4720-BB96-19BDDA22C9CA}"/>
              </a:ext>
            </a:extLst>
          </p:cNvPr>
          <p:cNvSpPr>
            <a:spLocks noGrp="1"/>
          </p:cNvSpPr>
          <p:nvPr>
            <p:ph idx="1"/>
          </p:nvPr>
        </p:nvSpPr>
        <p:spPr>
          <a:xfrm>
            <a:off x="838200" y="1825625"/>
            <a:ext cx="10515600" cy="4667250"/>
          </a:xfrm>
        </p:spPr>
        <p:txBody>
          <a:bodyPr>
            <a:normAutofit/>
          </a:bodyPr>
          <a:lstStyle/>
          <a:p>
            <a:pPr lvl="0"/>
            <a:r>
              <a:rPr lang="hu-HU" sz="2400" dirty="0"/>
              <a:t>vezeti a helyi építészeti tervtanácsot, </a:t>
            </a:r>
            <a:r>
              <a:rPr lang="hu-HU" sz="2400" i="1" dirty="0"/>
              <a:t>nyilvántartást vezet a véleményezett tervekről, részt vesz a TT és az OÉT ülésén</a:t>
            </a:r>
            <a:endParaRPr lang="hu-HU" sz="2400" dirty="0"/>
          </a:p>
          <a:p>
            <a:pPr lvl="0"/>
            <a:r>
              <a:rPr lang="hu-HU" sz="2400" dirty="0"/>
              <a:t>közreműködik a kézikönyv és a településterv előkészítésében, módosításában, és gondoskodik az abban foglaltak végrehajtásáról,</a:t>
            </a:r>
          </a:p>
          <a:p>
            <a:pPr lvl="1"/>
            <a:r>
              <a:rPr lang="hu-HU" i="1" dirty="0"/>
              <a:t>előterjesztést tesz, szervezi és irányítja az egyeztetési folyamatot, nyilvántartást vezet a településtervekről, módosításokról, helyi védelemről (</a:t>
            </a:r>
            <a:r>
              <a:rPr lang="hu-HU" i="1" dirty="0" err="1"/>
              <a:t>Főépr</a:t>
            </a:r>
            <a:r>
              <a:rPr lang="hu-HU" i="1" dirty="0"/>
              <a:t>. 10. § (1) bekezdés a)-g) és k) pont),</a:t>
            </a:r>
            <a:endParaRPr lang="hu-HU" dirty="0"/>
          </a:p>
          <a:p>
            <a:pPr lvl="1"/>
            <a:r>
              <a:rPr lang="hu-HU" i="1" dirty="0"/>
              <a:t>elősegíti a tervek, rendeletek összhangjának kialakítását,</a:t>
            </a:r>
            <a:r>
              <a:rPr lang="hu-HU" dirty="0"/>
              <a:t> </a:t>
            </a:r>
            <a:r>
              <a:rPr lang="hu-HU" i="1" dirty="0"/>
              <a:t>figyelemmel kíséri a </a:t>
            </a:r>
            <a:r>
              <a:rPr lang="hu-HU" i="1" dirty="0" err="1"/>
              <a:t>hatályosulást</a:t>
            </a:r>
            <a:r>
              <a:rPr lang="hu-HU" i="1" dirty="0"/>
              <a:t>, négyévente összefoglaló jelentést készít (</a:t>
            </a:r>
            <a:r>
              <a:rPr lang="hu-HU" i="1" dirty="0" err="1"/>
              <a:t>Főépr</a:t>
            </a:r>
            <a:r>
              <a:rPr lang="hu-HU" i="1" dirty="0"/>
              <a:t>. 8. § a)-b) pontok),</a:t>
            </a:r>
            <a:endParaRPr lang="hu-HU" dirty="0"/>
          </a:p>
          <a:p>
            <a:pPr lvl="1"/>
            <a:r>
              <a:rPr lang="hu-HU" i="1" dirty="0"/>
              <a:t>szakmai konzultációt tart, tájékoztatást ad a hatályos rendelkezésekről (</a:t>
            </a:r>
            <a:r>
              <a:rPr lang="hu-HU" i="1" dirty="0" err="1"/>
              <a:t>Főépr</a:t>
            </a:r>
            <a:r>
              <a:rPr lang="hu-HU" i="1" dirty="0"/>
              <a:t>. 10. § (1) bekezdés h) pont),</a:t>
            </a:r>
            <a:endParaRPr lang="hu-HU" dirty="0"/>
          </a:p>
        </p:txBody>
      </p:sp>
    </p:spTree>
    <p:extLst>
      <p:ext uri="{BB962C8B-B14F-4D97-AF65-F5344CB8AC3E}">
        <p14:creationId xmlns:p14="http://schemas.microsoft.com/office/powerpoint/2010/main" val="3468316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A58CC29-9509-4BE3-B770-91A85C77B756}"/>
              </a:ext>
            </a:extLst>
          </p:cNvPr>
          <p:cNvSpPr>
            <a:spLocks noGrp="1"/>
          </p:cNvSpPr>
          <p:nvPr>
            <p:ph type="title"/>
          </p:nvPr>
        </p:nvSpPr>
        <p:spPr/>
        <p:txBody>
          <a:bodyPr>
            <a:normAutofit/>
          </a:bodyPr>
          <a:lstStyle/>
          <a:p>
            <a:r>
              <a:rPr lang="hu-HU" sz="2800" b="1" dirty="0"/>
              <a:t>Az önkormányzati főépítész feladatai (</a:t>
            </a:r>
            <a:r>
              <a:rPr lang="hu-HU" sz="2800" b="1" dirty="0" err="1"/>
              <a:t>Méptv</a:t>
            </a:r>
            <a:r>
              <a:rPr lang="hu-HU" sz="2800" b="1" dirty="0"/>
              <a:t>. 56. § (10) bekezdés, </a:t>
            </a:r>
            <a:r>
              <a:rPr lang="hu-HU" sz="2800" b="1" i="1" dirty="0" err="1"/>
              <a:t>Főépr</a:t>
            </a:r>
            <a:r>
              <a:rPr lang="hu-HU" sz="2800" b="1" i="1" dirty="0"/>
              <a:t>. 8. és 10. §§)</a:t>
            </a:r>
            <a:endParaRPr lang="hu-HU" sz="2800" b="1" dirty="0"/>
          </a:p>
        </p:txBody>
      </p:sp>
      <p:sp>
        <p:nvSpPr>
          <p:cNvPr id="3" name="Tartalom helye 2">
            <a:extLst>
              <a:ext uri="{FF2B5EF4-FFF2-40B4-BE49-F238E27FC236}">
                <a16:creationId xmlns:a16="http://schemas.microsoft.com/office/drawing/2014/main" id="{60EA0652-92B2-41C1-B833-E7EBD3ADA9E7}"/>
              </a:ext>
            </a:extLst>
          </p:cNvPr>
          <p:cNvSpPr>
            <a:spLocks noGrp="1"/>
          </p:cNvSpPr>
          <p:nvPr>
            <p:ph idx="1"/>
          </p:nvPr>
        </p:nvSpPr>
        <p:spPr>
          <a:xfrm>
            <a:off x="838200" y="1825625"/>
            <a:ext cx="10515600" cy="4667250"/>
          </a:xfrm>
        </p:spPr>
        <p:txBody>
          <a:bodyPr>
            <a:normAutofit/>
          </a:bodyPr>
          <a:lstStyle/>
          <a:p>
            <a:pPr lvl="0"/>
            <a:r>
              <a:rPr lang="hu-HU" sz="2400" dirty="0"/>
              <a:t>szakmailag közreműködik a településképi bejelentési és kötelezési eljárás során a döntés előkészítésében,</a:t>
            </a:r>
          </a:p>
          <a:p>
            <a:pPr lvl="0"/>
            <a:r>
              <a:rPr lang="hu-HU" sz="2400" dirty="0"/>
              <a:t>szakmailag előkészíti a településképi véleményezési eljárás során a véleményt, kivéve ha a település közigazgatási területére kiterjedő illetékességgel működik helyi építészeti tervtanács, </a:t>
            </a:r>
            <a:r>
              <a:rPr lang="hu-HU" sz="2400" b="1" i="1" dirty="0"/>
              <a:t>és</a:t>
            </a:r>
            <a:r>
              <a:rPr lang="hu-HU" sz="2400" dirty="0"/>
              <a:t> az önkormányzat rendeletében a településképi véleményezés szakmai előkészítését – a főépítész helyett – a helyi építészeti tervtanács hatáskörébe utalja, </a:t>
            </a:r>
            <a:r>
              <a:rPr lang="hu-HU" sz="2400" i="1" dirty="0"/>
              <a:t>(</a:t>
            </a:r>
            <a:r>
              <a:rPr lang="hu-HU" sz="2400" i="1" dirty="0" err="1"/>
              <a:t>Méptv</a:t>
            </a:r>
            <a:r>
              <a:rPr lang="hu-HU" sz="2400" i="1" dirty="0"/>
              <a:t>. 63. § (2) bekezdés az irányadó)</a:t>
            </a:r>
          </a:p>
          <a:p>
            <a:pPr lvl="0"/>
            <a:r>
              <a:rPr lang="hu-HU" sz="2400" dirty="0"/>
              <a:t>elősegíti az építészeti örökség – különösen a helyi emlékek – védelmét,</a:t>
            </a:r>
          </a:p>
          <a:p>
            <a:pPr lvl="0"/>
            <a:r>
              <a:rPr lang="hu-HU" sz="2400" dirty="0"/>
              <a:t>ellátja az önkormányzati rendeletben meghatározott egyéb feladatokat.</a:t>
            </a:r>
          </a:p>
        </p:txBody>
      </p:sp>
    </p:spTree>
    <p:extLst>
      <p:ext uri="{BB962C8B-B14F-4D97-AF65-F5344CB8AC3E}">
        <p14:creationId xmlns:p14="http://schemas.microsoft.com/office/powerpoint/2010/main" val="1232903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69B9F66-C215-42F1-8F89-CC1F822D4493}"/>
              </a:ext>
            </a:extLst>
          </p:cNvPr>
          <p:cNvSpPr>
            <a:spLocks noGrp="1"/>
          </p:cNvSpPr>
          <p:nvPr>
            <p:ph type="title"/>
          </p:nvPr>
        </p:nvSpPr>
        <p:spPr/>
        <p:txBody>
          <a:bodyPr>
            <a:normAutofit/>
          </a:bodyPr>
          <a:lstStyle/>
          <a:p>
            <a:r>
              <a:rPr lang="hu-HU" sz="2800" b="1" dirty="0"/>
              <a:t>Önkormányzati főépítész közreműködése a településképi véleményezésben</a:t>
            </a:r>
          </a:p>
        </p:txBody>
      </p:sp>
      <p:sp>
        <p:nvSpPr>
          <p:cNvPr id="3" name="Tartalom helye 2">
            <a:extLst>
              <a:ext uri="{FF2B5EF4-FFF2-40B4-BE49-F238E27FC236}">
                <a16:creationId xmlns:a16="http://schemas.microsoft.com/office/drawing/2014/main" id="{396D7C21-8824-41D9-BD6A-6204F1E2FBF6}"/>
              </a:ext>
            </a:extLst>
          </p:cNvPr>
          <p:cNvSpPr>
            <a:spLocks noGrp="1"/>
          </p:cNvSpPr>
          <p:nvPr>
            <p:ph idx="1"/>
          </p:nvPr>
        </p:nvSpPr>
        <p:spPr/>
        <p:txBody>
          <a:bodyPr>
            <a:normAutofit/>
          </a:bodyPr>
          <a:lstStyle/>
          <a:p>
            <a:r>
              <a:rPr lang="hu-HU" sz="2400" dirty="0"/>
              <a:t>ha nincs települési tervtanács</a:t>
            </a:r>
          </a:p>
          <a:p>
            <a:r>
              <a:rPr lang="hu-HU" sz="2400" dirty="0"/>
              <a:t>ÉTDR-ben</a:t>
            </a:r>
          </a:p>
          <a:p>
            <a:r>
              <a:rPr lang="hu-HU" sz="2400" dirty="0"/>
              <a:t>dokumentáció tartalmát az </a:t>
            </a:r>
            <a:r>
              <a:rPr lang="hu-HU" sz="2400" dirty="0" err="1"/>
              <a:t>újR</a:t>
            </a:r>
            <a:r>
              <a:rPr lang="hu-HU" sz="2400" dirty="0"/>
              <a:t>. 45. § (1)-(3) bekezdései határozzák meg</a:t>
            </a:r>
          </a:p>
          <a:p>
            <a:r>
              <a:rPr lang="hu-HU" sz="2400" dirty="0"/>
              <a:t>vizsgálati szempontok az </a:t>
            </a:r>
            <a:r>
              <a:rPr lang="hu-HU" sz="2400" dirty="0" err="1"/>
              <a:t>újR</a:t>
            </a:r>
            <a:r>
              <a:rPr lang="hu-HU" sz="2400" dirty="0"/>
              <a:t>. 45. § (4) bekezdése szerint</a:t>
            </a:r>
          </a:p>
          <a:p>
            <a:pPr lvl="1"/>
            <a:r>
              <a:rPr lang="hu-HU" sz="2000" dirty="0" err="1"/>
              <a:t>Tkr</a:t>
            </a:r>
            <a:r>
              <a:rPr lang="hu-HU" sz="2000" dirty="0"/>
              <a:t>. Követelményei</a:t>
            </a:r>
          </a:p>
          <a:p>
            <a:pPr lvl="1"/>
            <a:r>
              <a:rPr lang="hu-HU" sz="2000" dirty="0"/>
              <a:t>TAK megállapításai, ajánlásai</a:t>
            </a:r>
          </a:p>
          <a:p>
            <a:pPr lvl="1"/>
            <a:r>
              <a:rPr lang="hu-HU" sz="2000" dirty="0" err="1"/>
              <a:t>Méptv</a:t>
            </a:r>
            <a:r>
              <a:rPr lang="hu-HU" sz="2000" dirty="0"/>
              <a:t>. alapelvei</a:t>
            </a:r>
          </a:p>
          <a:p>
            <a:r>
              <a:rPr lang="hu-HU" sz="2400" dirty="0"/>
              <a:t>vélemény</a:t>
            </a:r>
          </a:p>
          <a:p>
            <a:pPr lvl="1"/>
            <a:r>
              <a:rPr lang="hu-HU" sz="2000" dirty="0" err="1"/>
              <a:t>újR</a:t>
            </a:r>
            <a:r>
              <a:rPr lang="hu-HU" sz="2000" dirty="0"/>
              <a:t>. 45. § (7) bekezdése</a:t>
            </a:r>
          </a:p>
          <a:p>
            <a:pPr lvl="1"/>
            <a:r>
              <a:rPr lang="hu-HU" sz="2000" dirty="0"/>
              <a:t>+ kifogás lehetőségéről szóló tájékoztatást</a:t>
            </a:r>
          </a:p>
          <a:p>
            <a:pPr lvl="1"/>
            <a:r>
              <a:rPr lang="hu-HU" sz="2000" dirty="0"/>
              <a:t>bizonyíték/kötő erő (</a:t>
            </a:r>
            <a:r>
              <a:rPr lang="hu-HU" sz="2000" dirty="0" err="1"/>
              <a:t>Eljr</a:t>
            </a:r>
            <a:r>
              <a:rPr lang="hu-HU" sz="2000" dirty="0"/>
              <a:t>. 15. § (5) bekezdés b) pont)</a:t>
            </a:r>
          </a:p>
        </p:txBody>
      </p:sp>
    </p:spTree>
    <p:extLst>
      <p:ext uri="{BB962C8B-B14F-4D97-AF65-F5344CB8AC3E}">
        <p14:creationId xmlns:p14="http://schemas.microsoft.com/office/powerpoint/2010/main" val="3946170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604006"/>
            <a:ext cx="10515600" cy="5712903"/>
          </a:xfrm>
        </p:spPr>
        <p:txBody>
          <a:bodyPr>
            <a:normAutofit/>
          </a:bodyPr>
          <a:lstStyle/>
          <a:p>
            <a:pPr marL="0" indent="0" algn="just">
              <a:buNone/>
            </a:pPr>
            <a:endParaRPr lang="hu-HU" sz="2400" dirty="0"/>
          </a:p>
          <a:p>
            <a:pPr marL="0" indent="0" algn="just">
              <a:buNone/>
            </a:pPr>
            <a:r>
              <a:rPr lang="hu-HU" b="1" dirty="0"/>
              <a:t>2024. január 1-től nincs hatályban</a:t>
            </a:r>
          </a:p>
          <a:p>
            <a:pPr lvl="0" algn="just"/>
            <a:r>
              <a:rPr lang="hu-HU" sz="2400" dirty="0"/>
              <a:t>2006. évi LIII. törvény a nemzetgazdasági szempontból kiemelt jelentőségű beruházások megvalósításának gyorsításáról és egyszerűsítéséről (</a:t>
            </a:r>
            <a:r>
              <a:rPr lang="hu-HU" sz="2400" dirty="0" err="1"/>
              <a:t>Méptv</a:t>
            </a:r>
            <a:r>
              <a:rPr lang="hu-HU" sz="2400" dirty="0"/>
              <a:t>. 42. Alcím)</a:t>
            </a:r>
          </a:p>
          <a:p>
            <a:pPr marL="0" lvl="0" indent="0" algn="just">
              <a:buNone/>
            </a:pPr>
            <a:endParaRPr lang="hu-HU" sz="2400" dirty="0"/>
          </a:p>
          <a:p>
            <a:pPr marL="0" lvl="0" indent="0" algn="just">
              <a:buNone/>
            </a:pPr>
            <a:r>
              <a:rPr lang="hu-HU" b="1" dirty="0"/>
              <a:t>2024. október 1-től nincs hatályban</a:t>
            </a:r>
          </a:p>
          <a:p>
            <a:pPr lvl="0" algn="just"/>
            <a:r>
              <a:rPr lang="hu-HU" sz="2400" dirty="0"/>
              <a:t>1996. évi LVIII. törvény a tervező- és szakértő mérnökök, valamint építészek szakmai kamaráiról </a:t>
            </a:r>
          </a:p>
          <a:p>
            <a:pPr lvl="0" algn="just"/>
            <a:r>
              <a:rPr lang="hu-HU" sz="2400" dirty="0"/>
              <a:t>1997. évi LXXVIII. törvény az épített környezet alakításáról és védelméről</a:t>
            </a:r>
          </a:p>
          <a:p>
            <a:pPr lvl="0" algn="just"/>
            <a:r>
              <a:rPr lang="hu-HU" sz="2400" dirty="0"/>
              <a:t>2001. évi LXIV. törvény a kulturális örökség védelméről – műemlékekre vonatkozó részei</a:t>
            </a:r>
          </a:p>
          <a:p>
            <a:pPr algn="just"/>
            <a:r>
              <a:rPr lang="hu-HU" sz="2400" dirty="0"/>
              <a:t>2016. évi LXXIV. törvény a településkép védelméről</a:t>
            </a:r>
          </a:p>
        </p:txBody>
      </p:sp>
    </p:spTree>
    <p:extLst>
      <p:ext uri="{BB962C8B-B14F-4D97-AF65-F5344CB8AC3E}">
        <p14:creationId xmlns:p14="http://schemas.microsoft.com/office/powerpoint/2010/main" val="1535379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69B9F66-C215-42F1-8F89-CC1F822D4493}"/>
              </a:ext>
            </a:extLst>
          </p:cNvPr>
          <p:cNvSpPr>
            <a:spLocks noGrp="1"/>
          </p:cNvSpPr>
          <p:nvPr>
            <p:ph type="title"/>
          </p:nvPr>
        </p:nvSpPr>
        <p:spPr/>
        <p:txBody>
          <a:bodyPr>
            <a:normAutofit/>
          </a:bodyPr>
          <a:lstStyle/>
          <a:p>
            <a:r>
              <a:rPr lang="hu-HU" sz="2800" b="1" dirty="0"/>
              <a:t>II. A tervtanácsi szervezetrendszer</a:t>
            </a:r>
          </a:p>
        </p:txBody>
      </p:sp>
      <p:sp>
        <p:nvSpPr>
          <p:cNvPr id="3" name="Tartalom helye 2">
            <a:extLst>
              <a:ext uri="{FF2B5EF4-FFF2-40B4-BE49-F238E27FC236}">
                <a16:creationId xmlns:a16="http://schemas.microsoft.com/office/drawing/2014/main" id="{396D7C21-8824-41D9-BD6A-6204F1E2FBF6}"/>
              </a:ext>
            </a:extLst>
          </p:cNvPr>
          <p:cNvSpPr>
            <a:spLocks noGrp="1"/>
          </p:cNvSpPr>
          <p:nvPr>
            <p:ph idx="1"/>
          </p:nvPr>
        </p:nvSpPr>
        <p:spPr/>
        <p:txBody>
          <a:bodyPr>
            <a:normAutofit/>
          </a:bodyPr>
          <a:lstStyle/>
          <a:p>
            <a:pPr marL="0" indent="0">
              <a:buNone/>
            </a:pPr>
            <a:r>
              <a:rPr lang="hu-HU" sz="2400" dirty="0" err="1"/>
              <a:t>Méptv</a:t>
            </a:r>
            <a:r>
              <a:rPr lang="hu-HU" sz="2400" dirty="0"/>
              <a:t>. 59.-64. §§</a:t>
            </a:r>
          </a:p>
          <a:p>
            <a:r>
              <a:rPr lang="hu-HU" sz="2400" dirty="0"/>
              <a:t>Országos Építészeti Tervtanács</a:t>
            </a:r>
          </a:p>
          <a:p>
            <a:pPr lvl="1"/>
            <a:r>
              <a:rPr lang="hu-HU" sz="2000" dirty="0"/>
              <a:t>ÉKM</a:t>
            </a:r>
          </a:p>
          <a:p>
            <a:pPr lvl="1"/>
            <a:r>
              <a:rPr lang="hu-HU" sz="2000" dirty="0"/>
              <a:t>országos főépítész</a:t>
            </a:r>
          </a:p>
          <a:p>
            <a:r>
              <a:rPr lang="hu-HU" sz="2400" dirty="0"/>
              <a:t>területi építészeti és településrendezési tervtanács</a:t>
            </a:r>
          </a:p>
          <a:p>
            <a:pPr lvl="1"/>
            <a:r>
              <a:rPr lang="hu-HU" sz="2000" dirty="0"/>
              <a:t>fővárosi és vármegyei kormányhivatalok</a:t>
            </a:r>
          </a:p>
          <a:p>
            <a:pPr lvl="1"/>
            <a:r>
              <a:rPr lang="hu-HU" sz="2000" dirty="0"/>
              <a:t>állami főépítész</a:t>
            </a:r>
          </a:p>
          <a:p>
            <a:r>
              <a:rPr lang="hu-HU" sz="2400" dirty="0"/>
              <a:t>helyi építészeti tervtanács</a:t>
            </a:r>
          </a:p>
          <a:p>
            <a:pPr lvl="1"/>
            <a:r>
              <a:rPr lang="hu-HU" sz="2000" dirty="0"/>
              <a:t>helyi önkormányzatok</a:t>
            </a:r>
          </a:p>
          <a:p>
            <a:pPr lvl="1"/>
            <a:r>
              <a:rPr lang="hu-HU" sz="2000" dirty="0"/>
              <a:t>járásszékhely város önkormányzata</a:t>
            </a:r>
          </a:p>
          <a:p>
            <a:pPr lvl="1"/>
            <a:r>
              <a:rPr lang="hu-HU" sz="2000" dirty="0"/>
              <a:t>önkormányzati főépítész</a:t>
            </a:r>
          </a:p>
        </p:txBody>
      </p:sp>
    </p:spTree>
    <p:extLst>
      <p:ext uri="{BB962C8B-B14F-4D97-AF65-F5344CB8AC3E}">
        <p14:creationId xmlns:p14="http://schemas.microsoft.com/office/powerpoint/2010/main" val="3449351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F53E56F-18EA-4ABC-A6FC-1E503BD32B81}"/>
              </a:ext>
            </a:extLst>
          </p:cNvPr>
          <p:cNvSpPr>
            <a:spLocks noGrp="1"/>
          </p:cNvSpPr>
          <p:nvPr>
            <p:ph type="title"/>
          </p:nvPr>
        </p:nvSpPr>
        <p:spPr/>
        <p:txBody>
          <a:bodyPr>
            <a:normAutofit/>
          </a:bodyPr>
          <a:lstStyle/>
          <a:p>
            <a:pPr algn="just"/>
            <a:r>
              <a:rPr lang="hu-HU" sz="2800" b="1" dirty="0"/>
              <a:t>A helyi építészeti tervtanács felállítása (</a:t>
            </a:r>
            <a:r>
              <a:rPr lang="hu-HU" sz="2800" b="1" dirty="0" err="1"/>
              <a:t>Méptv</a:t>
            </a:r>
            <a:r>
              <a:rPr lang="hu-HU" sz="2800" b="1" dirty="0"/>
              <a:t>. 63. § (1) bekezdése)</a:t>
            </a:r>
          </a:p>
        </p:txBody>
      </p:sp>
      <p:sp>
        <p:nvSpPr>
          <p:cNvPr id="3" name="Tartalom helye 2">
            <a:extLst>
              <a:ext uri="{FF2B5EF4-FFF2-40B4-BE49-F238E27FC236}">
                <a16:creationId xmlns:a16="http://schemas.microsoft.com/office/drawing/2014/main" id="{A2373015-6AB9-468F-B700-F8BD09225FB4}"/>
              </a:ext>
            </a:extLst>
          </p:cNvPr>
          <p:cNvSpPr>
            <a:spLocks noGrp="1"/>
          </p:cNvSpPr>
          <p:nvPr>
            <p:ph idx="1"/>
          </p:nvPr>
        </p:nvSpPr>
        <p:spPr>
          <a:xfrm>
            <a:off x="838200" y="1690688"/>
            <a:ext cx="10515600" cy="4802187"/>
          </a:xfrm>
        </p:spPr>
        <p:txBody>
          <a:bodyPr>
            <a:normAutofit/>
          </a:bodyPr>
          <a:lstStyle/>
          <a:p>
            <a:pPr lvl="0" algn="just"/>
            <a:r>
              <a:rPr lang="hu-HU" sz="2400" dirty="0"/>
              <a:t>járásszékhely városokban kötelező,</a:t>
            </a:r>
          </a:p>
          <a:p>
            <a:pPr lvl="0" algn="just"/>
            <a:r>
              <a:rPr lang="hu-HU" sz="2400" dirty="0"/>
              <a:t>egyéb településen akkor, ha a HÉSZ-ben </a:t>
            </a:r>
            <a:r>
              <a:rPr lang="hu-HU" sz="2400" i="1" dirty="0"/>
              <a:t>(</a:t>
            </a:r>
            <a:r>
              <a:rPr lang="hu-HU" sz="2400" i="1" dirty="0" err="1"/>
              <a:t>Tkr</a:t>
            </a:r>
            <a:r>
              <a:rPr lang="hu-HU" sz="2400" i="1" dirty="0"/>
              <a:t>.-ben)</a:t>
            </a:r>
            <a:r>
              <a:rPr lang="hu-HU" sz="2400" dirty="0"/>
              <a:t> a felállításról </a:t>
            </a:r>
            <a:r>
              <a:rPr lang="hu-HU" sz="2400" i="1" dirty="0"/>
              <a:t>(+ esetkör meghatározás is itt)</a:t>
            </a:r>
            <a:r>
              <a:rPr lang="hu-HU" sz="2400" dirty="0"/>
              <a:t> az önkormányzat rendelkezik</a:t>
            </a:r>
          </a:p>
          <a:p>
            <a:pPr marL="0" indent="0" algn="just">
              <a:buNone/>
            </a:pPr>
            <a:endParaRPr lang="hu-HU" sz="2400" dirty="0"/>
          </a:p>
          <a:p>
            <a:pPr marL="0" indent="0" algn="just">
              <a:buNone/>
            </a:pPr>
            <a:r>
              <a:rPr lang="hu-HU" sz="2400" dirty="0"/>
              <a:t>Feladatkör átadás-átvétele</a:t>
            </a:r>
          </a:p>
          <a:p>
            <a:pPr lvl="0" algn="just"/>
            <a:r>
              <a:rPr lang="hu-HU" sz="2400" dirty="0"/>
              <a:t>ha a járásszékhelyen nincs elegendő szakember, kormányhivatallal kötött megállapodás értelmében a területi építészeti tervtanács (</a:t>
            </a:r>
            <a:r>
              <a:rPr lang="hu-HU" sz="2400" dirty="0" err="1"/>
              <a:t>Méptv</a:t>
            </a:r>
            <a:r>
              <a:rPr lang="hu-HU" sz="2400" dirty="0"/>
              <a:t>. 62. § (4) bekezdés),</a:t>
            </a:r>
          </a:p>
          <a:p>
            <a:pPr lvl="0" algn="just"/>
            <a:r>
              <a:rPr lang="hu-HU" sz="2400" dirty="0"/>
              <a:t>ha </a:t>
            </a:r>
            <a:r>
              <a:rPr lang="hu-HU" sz="2400" dirty="0" err="1"/>
              <a:t>Tkr</a:t>
            </a:r>
            <a:r>
              <a:rPr lang="hu-HU" sz="2400" dirty="0"/>
              <a:t>.-ben a véleményezés tervtanácshoz kötött, annak felállításáig kikérheti az önkormányzat a területi építészeti tervtanács véleményét (</a:t>
            </a:r>
            <a:r>
              <a:rPr lang="hu-HU" sz="2400" dirty="0" err="1"/>
              <a:t>Méptv</a:t>
            </a:r>
            <a:r>
              <a:rPr lang="hu-HU" sz="2400" dirty="0"/>
              <a:t>. 228. § (3) bekezdés)</a:t>
            </a:r>
          </a:p>
          <a:p>
            <a:pPr marL="0" indent="0" algn="just">
              <a:buNone/>
            </a:pPr>
            <a:endParaRPr lang="hu-HU" dirty="0"/>
          </a:p>
        </p:txBody>
      </p:sp>
    </p:spTree>
    <p:extLst>
      <p:ext uri="{BB962C8B-B14F-4D97-AF65-F5344CB8AC3E}">
        <p14:creationId xmlns:p14="http://schemas.microsoft.com/office/powerpoint/2010/main" val="1065681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DEE17FE-D625-4AA1-9647-6FF577F32BB8}"/>
              </a:ext>
            </a:extLst>
          </p:cNvPr>
          <p:cNvSpPr>
            <a:spLocks noGrp="1"/>
          </p:cNvSpPr>
          <p:nvPr>
            <p:ph type="title"/>
          </p:nvPr>
        </p:nvSpPr>
        <p:spPr>
          <a:xfrm>
            <a:off x="838200" y="365125"/>
            <a:ext cx="10515600" cy="1673400"/>
          </a:xfrm>
        </p:spPr>
        <p:txBody>
          <a:bodyPr>
            <a:noAutofit/>
          </a:bodyPr>
          <a:lstStyle/>
          <a:p>
            <a:pPr algn="just"/>
            <a:r>
              <a:rPr lang="hu-HU" sz="2400" b="1" dirty="0"/>
              <a:t>A </a:t>
            </a:r>
            <a:r>
              <a:rPr lang="hu-HU" sz="2400" b="1" dirty="0" err="1"/>
              <a:t>Tervtr</a:t>
            </a:r>
            <a:r>
              <a:rPr lang="hu-HU" sz="2400" b="1" dirty="0"/>
              <a:t>. 1. §-a értelmében a rendelet szabályait kell alkalmazni az Országos Építészeti Tervtanács, a területi építészeti tervtanács, </a:t>
            </a:r>
            <a:r>
              <a:rPr lang="hu-HU" sz="2400" b="1" u="sng" dirty="0"/>
              <a:t>a helyi építészeti tervtanács</a:t>
            </a:r>
            <a:r>
              <a:rPr lang="hu-HU" sz="2400" b="1" dirty="0"/>
              <a:t>, a településrendezési tervtanács (a továbbiakban együtt: tervtanács) működésére és eljárására:</a:t>
            </a:r>
          </a:p>
        </p:txBody>
      </p:sp>
      <p:sp>
        <p:nvSpPr>
          <p:cNvPr id="3" name="Tartalom helye 2">
            <a:extLst>
              <a:ext uri="{FF2B5EF4-FFF2-40B4-BE49-F238E27FC236}">
                <a16:creationId xmlns:a16="http://schemas.microsoft.com/office/drawing/2014/main" id="{24D8791D-D95F-44EC-9D6D-601ACFEE8AFD}"/>
              </a:ext>
            </a:extLst>
          </p:cNvPr>
          <p:cNvSpPr>
            <a:spLocks noGrp="1"/>
          </p:cNvSpPr>
          <p:nvPr>
            <p:ph idx="1"/>
          </p:nvPr>
        </p:nvSpPr>
        <p:spPr>
          <a:xfrm>
            <a:off x="838200" y="2147581"/>
            <a:ext cx="10515600" cy="4479722"/>
          </a:xfrm>
        </p:spPr>
        <p:txBody>
          <a:bodyPr>
            <a:normAutofit fontScale="92500" lnSpcReduction="20000"/>
          </a:bodyPr>
          <a:lstStyle/>
          <a:p>
            <a:pPr lvl="0" algn="just"/>
            <a:r>
              <a:rPr lang="hu-HU" sz="2600" dirty="0"/>
              <a:t>összetétel – lehet több tervtanácsnak is tagja valaki</a:t>
            </a:r>
          </a:p>
          <a:p>
            <a:pPr lvl="0" algn="just"/>
            <a:r>
              <a:rPr lang="hu-HU" sz="2600" dirty="0" err="1"/>
              <a:t>Méptv</a:t>
            </a:r>
            <a:r>
              <a:rPr lang="hu-HU" sz="2600" dirty="0"/>
              <a:t>. 60. § (3) bekezdés: tag csak mesterfokozatú, vagy azzal egyenértékű képzésben szerzett szakképzettséggel és legalább ötéves szakmai gyakorlattal rendelkező, vagy a régészeti örökséggel és a műemléki értékkel kapcsolatos szakértői tevékenységről szóló kormányrendelet alapján szakértőként nyilvántartásba vett természetes személy lehet</a:t>
            </a:r>
          </a:p>
          <a:p>
            <a:pPr lvl="0" algn="just"/>
            <a:r>
              <a:rPr lang="hu-HU" sz="2600" dirty="0"/>
              <a:t>a </a:t>
            </a:r>
            <a:r>
              <a:rPr lang="hu-HU" sz="2600" dirty="0" err="1"/>
              <a:t>Tervtr</a:t>
            </a:r>
            <a:r>
              <a:rPr lang="hu-HU" sz="2600" dirty="0"/>
              <a:t>. 8. §</a:t>
            </a:r>
          </a:p>
          <a:p>
            <a:pPr lvl="1" algn="just"/>
            <a:r>
              <a:rPr lang="hu-HU" dirty="0"/>
              <a:t>(1) bekezdés szerint tag</a:t>
            </a:r>
          </a:p>
          <a:p>
            <a:pPr lvl="2" algn="just"/>
            <a:r>
              <a:rPr lang="hu-HU" dirty="0"/>
              <a:t>az elnök által felkért személy,</a:t>
            </a:r>
          </a:p>
          <a:p>
            <a:pPr lvl="2" algn="just"/>
            <a:r>
              <a:rPr lang="hu-HU" dirty="0"/>
              <a:t>az illetékes területi építész kamara képviselője</a:t>
            </a:r>
          </a:p>
          <a:p>
            <a:pPr lvl="2" algn="just"/>
            <a:r>
              <a:rPr lang="hu-HU" dirty="0"/>
              <a:t>/Balatoni főépítész/</a:t>
            </a:r>
            <a:r>
              <a:rPr lang="hu-HU" i="1" dirty="0"/>
              <a:t>világörökségi várományos terület (Cák-</a:t>
            </a:r>
            <a:r>
              <a:rPr lang="hu-HU" i="1" dirty="0" err="1"/>
              <a:t>Cáki</a:t>
            </a:r>
            <a:r>
              <a:rPr lang="hu-HU" i="1" dirty="0"/>
              <a:t> Pincesor, Magyarszombatfa-Fazekasház, Szalafő-Őrségi Népi Műemlékegyüttes)/</a:t>
            </a:r>
          </a:p>
          <a:p>
            <a:pPr lvl="1" algn="just"/>
            <a:r>
              <a:rPr lang="hu-HU" dirty="0"/>
              <a:t>(2) bekezdése szerinti meg kell hívni tanácskozási joggal</a:t>
            </a:r>
          </a:p>
          <a:p>
            <a:pPr lvl="2" algn="just"/>
            <a:r>
              <a:rPr lang="hu-HU" dirty="0"/>
              <a:t>dokumentáció tervezőjét</a:t>
            </a:r>
          </a:p>
          <a:p>
            <a:pPr lvl="2" algn="just"/>
            <a:r>
              <a:rPr lang="hu-HU" dirty="0"/>
              <a:t>természetvédelmi hatóság/természetvédelmi kezelő képviselőjét</a:t>
            </a:r>
          </a:p>
        </p:txBody>
      </p:sp>
    </p:spTree>
    <p:extLst>
      <p:ext uri="{BB962C8B-B14F-4D97-AF65-F5344CB8AC3E}">
        <p14:creationId xmlns:p14="http://schemas.microsoft.com/office/powerpoint/2010/main" val="2501887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DEE17FE-D625-4AA1-9647-6FF577F32BB8}"/>
              </a:ext>
            </a:extLst>
          </p:cNvPr>
          <p:cNvSpPr>
            <a:spLocks noGrp="1"/>
          </p:cNvSpPr>
          <p:nvPr>
            <p:ph type="title"/>
          </p:nvPr>
        </p:nvSpPr>
        <p:spPr>
          <a:xfrm>
            <a:off x="838200" y="365125"/>
            <a:ext cx="10515600" cy="935169"/>
          </a:xfrm>
        </p:spPr>
        <p:txBody>
          <a:bodyPr>
            <a:noAutofit/>
          </a:bodyPr>
          <a:lstStyle/>
          <a:p>
            <a:pPr algn="just"/>
            <a:r>
              <a:rPr lang="hu-HU" sz="2400" b="1" dirty="0"/>
              <a:t>A </a:t>
            </a:r>
            <a:r>
              <a:rPr lang="hu-HU" sz="2400" b="1" dirty="0" err="1"/>
              <a:t>Tervtr</a:t>
            </a:r>
            <a:r>
              <a:rPr lang="hu-HU" sz="2400" b="1" dirty="0"/>
              <a:t>. 1. §-a értelmében </a:t>
            </a:r>
            <a:r>
              <a:rPr lang="hu-HU" sz="2400" b="1" u="sng" dirty="0"/>
              <a:t>a helyi építészeti tervtanács</a:t>
            </a:r>
            <a:r>
              <a:rPr lang="hu-HU" sz="2400" b="1" dirty="0"/>
              <a:t> működésére és eljárására:</a:t>
            </a:r>
          </a:p>
        </p:txBody>
      </p:sp>
      <p:sp>
        <p:nvSpPr>
          <p:cNvPr id="3" name="Tartalom helye 2">
            <a:extLst>
              <a:ext uri="{FF2B5EF4-FFF2-40B4-BE49-F238E27FC236}">
                <a16:creationId xmlns:a16="http://schemas.microsoft.com/office/drawing/2014/main" id="{24D8791D-D95F-44EC-9D6D-601ACFEE8AFD}"/>
              </a:ext>
            </a:extLst>
          </p:cNvPr>
          <p:cNvSpPr>
            <a:spLocks noGrp="1"/>
          </p:cNvSpPr>
          <p:nvPr>
            <p:ph idx="1"/>
          </p:nvPr>
        </p:nvSpPr>
        <p:spPr>
          <a:xfrm>
            <a:off x="838200" y="1359017"/>
            <a:ext cx="10515600" cy="5133858"/>
          </a:xfrm>
        </p:spPr>
        <p:txBody>
          <a:bodyPr>
            <a:normAutofit fontScale="92500" lnSpcReduction="10000"/>
          </a:bodyPr>
          <a:lstStyle/>
          <a:p>
            <a:pPr algn="just"/>
            <a:r>
              <a:rPr lang="hu-HU" sz="2600" dirty="0"/>
              <a:t>összeférhetetlenség – többszintű tervtanács; önk. foglalkoztatottja és Kgy./Kt. tagja kizárt; bűncselekmény/etikai-fegyelmi ügy</a:t>
            </a:r>
          </a:p>
          <a:p>
            <a:pPr lvl="0" algn="just"/>
            <a:r>
              <a:rPr lang="hu-HU" sz="2600" dirty="0"/>
              <a:t>esetkörök – két kötelező helyi tervtanácsi, átmenetileg az MK nem tervtanácsi esetkör önmagában</a:t>
            </a:r>
          </a:p>
          <a:p>
            <a:pPr lvl="0" algn="just"/>
            <a:r>
              <a:rPr lang="hu-HU" sz="2600" dirty="0"/>
              <a:t>eljárásrend – előre meghirdetett ülésnapok, 9 nap/5 munkanap/15 nap (jogvesztő), online részvétel, hangfelvétel, jegyzőkönyv</a:t>
            </a:r>
          </a:p>
          <a:p>
            <a:pPr lvl="0" algn="just"/>
            <a:r>
              <a:rPr lang="hu-HU" sz="2600" dirty="0"/>
              <a:t>dokumentáció tartalmi követelménye </a:t>
            </a:r>
            <a:r>
              <a:rPr lang="hu-HU" sz="2600" i="1" dirty="0"/>
              <a:t>(eltérhet az </a:t>
            </a:r>
            <a:r>
              <a:rPr lang="hu-HU" sz="2600" i="1" dirty="0" err="1"/>
              <a:t>újR</a:t>
            </a:r>
            <a:r>
              <a:rPr lang="hu-HU" sz="2600" i="1" dirty="0"/>
              <a:t>. 45. § (1)-(3) bekezdésétől)</a:t>
            </a:r>
          </a:p>
          <a:p>
            <a:pPr lvl="0" algn="just"/>
            <a:r>
              <a:rPr lang="hu-HU" sz="2600" dirty="0"/>
              <a:t>véleményezés szempontjai – közvetlenül alapulhat a </a:t>
            </a:r>
            <a:r>
              <a:rPr lang="hu-HU" sz="2600" dirty="0" err="1"/>
              <a:t>Méptv</a:t>
            </a:r>
            <a:r>
              <a:rPr lang="hu-HU" sz="2600" dirty="0"/>
              <a:t>. alapelveire + </a:t>
            </a:r>
            <a:r>
              <a:rPr lang="hu-HU" sz="2600" dirty="0" err="1"/>
              <a:t>Tervtr</a:t>
            </a:r>
            <a:r>
              <a:rPr lang="hu-HU" sz="2600" dirty="0"/>
              <a:t>. 1. melléklet</a:t>
            </a:r>
          </a:p>
          <a:p>
            <a:pPr lvl="0" algn="just"/>
            <a:r>
              <a:rPr lang="hu-HU" sz="2600" dirty="0"/>
              <a:t>vélemény tartalma (alapelvek+1. melléklet)</a:t>
            </a:r>
          </a:p>
          <a:p>
            <a:pPr lvl="1" algn="just"/>
            <a:r>
              <a:rPr lang="hu-HU" sz="2200" dirty="0"/>
              <a:t>+ kifogás lehetőségéről tájékoztatás</a:t>
            </a:r>
          </a:p>
          <a:p>
            <a:pPr lvl="1" algn="just"/>
            <a:r>
              <a:rPr lang="hu-HU" sz="2200" dirty="0"/>
              <a:t>bizonyíték/kötő erő (</a:t>
            </a:r>
            <a:r>
              <a:rPr lang="hu-HU" sz="2200" dirty="0" err="1"/>
              <a:t>Méptv</a:t>
            </a:r>
            <a:r>
              <a:rPr lang="hu-HU" sz="2200" dirty="0"/>
              <a:t>. 59. § (4) bekezdés és </a:t>
            </a:r>
            <a:r>
              <a:rPr lang="hu-HU" sz="2200" dirty="0" err="1"/>
              <a:t>Eljr</a:t>
            </a:r>
            <a:r>
              <a:rPr lang="hu-HU" sz="2200" dirty="0"/>
              <a:t>. 15. § (5) bekezdés a) pont)</a:t>
            </a:r>
          </a:p>
          <a:p>
            <a:pPr lvl="0" algn="just"/>
            <a:r>
              <a:rPr lang="hu-HU" sz="2600" dirty="0"/>
              <a:t>konzultáció</a:t>
            </a:r>
          </a:p>
          <a:p>
            <a:pPr marL="0" indent="0" algn="just">
              <a:buNone/>
            </a:pPr>
            <a:r>
              <a:rPr lang="hu-HU" sz="2600" dirty="0"/>
              <a:t>Ügyrend – csak a hiányzó részletek</a:t>
            </a:r>
          </a:p>
          <a:p>
            <a:pPr marL="0" indent="0" algn="just">
              <a:buNone/>
            </a:pPr>
            <a:endParaRPr lang="hu-HU" dirty="0"/>
          </a:p>
        </p:txBody>
      </p:sp>
    </p:spTree>
    <p:extLst>
      <p:ext uri="{BB962C8B-B14F-4D97-AF65-F5344CB8AC3E}">
        <p14:creationId xmlns:p14="http://schemas.microsoft.com/office/powerpoint/2010/main" val="1667781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a:extLst>
              <a:ext uri="{FF2B5EF4-FFF2-40B4-BE49-F238E27FC236}">
                <a16:creationId xmlns:a16="http://schemas.microsoft.com/office/drawing/2014/main" id="{641458BC-A0D7-4DBC-AA32-65C938788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779" y="0"/>
            <a:ext cx="10370441" cy="6858000"/>
          </a:xfrm>
          <a:prstGeom prst="rect">
            <a:avLst/>
          </a:prstGeom>
        </p:spPr>
      </p:pic>
    </p:spTree>
    <p:extLst>
      <p:ext uri="{BB962C8B-B14F-4D97-AF65-F5344CB8AC3E}">
        <p14:creationId xmlns:p14="http://schemas.microsoft.com/office/powerpoint/2010/main" val="1928380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a:extLst>
              <a:ext uri="{FF2B5EF4-FFF2-40B4-BE49-F238E27FC236}">
                <a16:creationId xmlns:a16="http://schemas.microsoft.com/office/drawing/2014/main" id="{97DA2280-D5C0-4613-BCEB-47EFB4831E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9143" y="0"/>
            <a:ext cx="9053713" cy="6858000"/>
          </a:xfrm>
          <a:prstGeom prst="rect">
            <a:avLst/>
          </a:prstGeom>
        </p:spPr>
      </p:pic>
    </p:spTree>
    <p:extLst>
      <p:ext uri="{BB962C8B-B14F-4D97-AF65-F5344CB8AC3E}">
        <p14:creationId xmlns:p14="http://schemas.microsoft.com/office/powerpoint/2010/main" val="811712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a:extLst>
              <a:ext uri="{FF2B5EF4-FFF2-40B4-BE49-F238E27FC236}">
                <a16:creationId xmlns:a16="http://schemas.microsoft.com/office/drawing/2014/main" id="{FBECEBF3-104F-49EA-A0A8-D10C4EA27E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560" y="0"/>
            <a:ext cx="10962879" cy="6858000"/>
          </a:xfrm>
          <a:prstGeom prst="rect">
            <a:avLst/>
          </a:prstGeom>
        </p:spPr>
      </p:pic>
    </p:spTree>
    <p:extLst>
      <p:ext uri="{BB962C8B-B14F-4D97-AF65-F5344CB8AC3E}">
        <p14:creationId xmlns:p14="http://schemas.microsoft.com/office/powerpoint/2010/main" val="1970235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b="1" dirty="0"/>
              <a:t>Főmérnöki szervezetrendszer </a:t>
            </a:r>
            <a:r>
              <a:rPr lang="hu-HU" sz="2400" dirty="0"/>
              <a:t>(57. §)</a:t>
            </a:r>
          </a:p>
          <a:p>
            <a:pPr lvl="0"/>
            <a:r>
              <a:rPr lang="hu-HU" sz="2400" dirty="0"/>
              <a:t>országos főmérnök (ÉKM) – szakmai irányító</a:t>
            </a:r>
          </a:p>
          <a:p>
            <a:pPr lvl="0"/>
            <a:r>
              <a:rPr lang="hu-HU" sz="2400" dirty="0"/>
              <a:t>térségi főmérnök (vármegyei önkormányzat)</a:t>
            </a:r>
          </a:p>
          <a:p>
            <a:pPr lvl="1"/>
            <a:r>
              <a:rPr lang="hu-HU" dirty="0"/>
              <a:t>közlekedési- és közműfejlesztések megvalósításának koordinálása</a:t>
            </a:r>
          </a:p>
          <a:p>
            <a:pPr lvl="1"/>
            <a:r>
              <a:rPr lang="hu-HU" dirty="0"/>
              <a:t>(nem honvédelmi, katonai és nemzetbiztonsági) sajátos építmények fenntartásának felügyelete</a:t>
            </a:r>
          </a:p>
          <a:p>
            <a:pPr lvl="1"/>
            <a:r>
              <a:rPr lang="hu-HU" dirty="0"/>
              <a:t>településüzemeltetési feladatok segítése</a:t>
            </a:r>
          </a:p>
          <a:p>
            <a:pPr marL="0" indent="0">
              <a:buNone/>
            </a:pPr>
            <a:endParaRPr lang="hu-HU" sz="2400" dirty="0"/>
          </a:p>
          <a:p>
            <a:pPr marL="0" indent="0">
              <a:buNone/>
            </a:pPr>
            <a:r>
              <a:rPr lang="hu-HU" b="1" dirty="0"/>
              <a:t>A tájépítészi szervezetrendszer </a:t>
            </a:r>
            <a:r>
              <a:rPr lang="hu-HU" sz="2400" dirty="0"/>
              <a:t>(58. §) – zöldinfrastruktúra fejlesztése, épített- és természeti környezet megóvása, </a:t>
            </a:r>
            <a:r>
              <a:rPr lang="hu-HU" sz="2400" dirty="0" err="1"/>
              <a:t>főtájépítészek</a:t>
            </a:r>
            <a:r>
              <a:rPr lang="hu-HU" sz="2400" dirty="0"/>
              <a:t> és főkertészek hálózata, tájépítészeti alkotások minősége, éghajlatváltozás káros hatásai</a:t>
            </a:r>
          </a:p>
          <a:p>
            <a:pPr lvl="0"/>
            <a:r>
              <a:rPr lang="hu-HU" sz="2400" dirty="0"/>
              <a:t>országos tájépítész (ÉKM)</a:t>
            </a:r>
          </a:p>
          <a:p>
            <a:r>
              <a:rPr lang="hu-HU" sz="2400" dirty="0"/>
              <a:t>Balatoni </a:t>
            </a:r>
            <a:r>
              <a:rPr lang="hu-HU" sz="2400" dirty="0" err="1"/>
              <a:t>főtájépítész</a:t>
            </a:r>
            <a:endParaRPr lang="hu-HU" sz="2400" b="1" dirty="0"/>
          </a:p>
        </p:txBody>
      </p:sp>
    </p:spTree>
    <p:extLst>
      <p:ext uri="{BB962C8B-B14F-4D97-AF65-F5344CB8AC3E}">
        <p14:creationId xmlns:p14="http://schemas.microsoft.com/office/powerpoint/2010/main" val="1406372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b="1" dirty="0"/>
              <a:t>A településfejlesztés és a településrendezés </a:t>
            </a:r>
            <a:r>
              <a:rPr lang="hu-HU" sz="2400" dirty="0"/>
              <a:t>(74.-93. §§ és 229. § (3)-(7))</a:t>
            </a:r>
          </a:p>
          <a:p>
            <a:pPr lvl="0"/>
            <a:r>
              <a:rPr lang="hu-HU" sz="2400" dirty="0"/>
              <a:t>településterv – településfejlesztési terv + településrendezési terv (HÉSZ és </a:t>
            </a:r>
            <a:r>
              <a:rPr lang="hu-HU" sz="2400" dirty="0" err="1"/>
              <a:t>Tkr</a:t>
            </a:r>
            <a:r>
              <a:rPr lang="hu-HU" sz="2400" dirty="0"/>
              <a:t>.)</a:t>
            </a:r>
          </a:p>
          <a:p>
            <a:pPr marL="0" lvl="0" indent="0">
              <a:buNone/>
            </a:pPr>
            <a:r>
              <a:rPr lang="hu-HU" sz="2400" dirty="0"/>
              <a:t>	fejlesztési dokumentumok (ITS, koncepció) – településrendezési eszközök 	(szerkezeti terv és HÉSZ) + TAK és </a:t>
            </a:r>
            <a:r>
              <a:rPr lang="hu-HU" sz="2400" dirty="0" err="1"/>
              <a:t>Tkr</a:t>
            </a:r>
            <a:r>
              <a:rPr lang="hu-HU" sz="2400" dirty="0"/>
              <a:t>.</a:t>
            </a:r>
          </a:p>
          <a:p>
            <a:pPr lvl="0"/>
            <a:r>
              <a:rPr lang="hu-HU" sz="2400" dirty="0"/>
              <a:t>új beépítésre szánt terület kijelölésekor a véleményezési szakaszban kikérheti az ÁF az OF véleményét</a:t>
            </a:r>
          </a:p>
          <a:p>
            <a:pPr lvl="0"/>
            <a:r>
              <a:rPr lang="hu-HU" sz="2400" dirty="0"/>
              <a:t>toronyház (90 m) építésének tilalma</a:t>
            </a:r>
          </a:p>
          <a:p>
            <a:pPr lvl="0"/>
            <a:r>
              <a:rPr lang="hu-HU" sz="2400" dirty="0"/>
              <a:t>magasépítmények (65 m) elhelyezésének szabályai – </a:t>
            </a:r>
            <a:r>
              <a:rPr lang="hu-HU" sz="2000" dirty="0" err="1"/>
              <a:t>foly.ban</a:t>
            </a:r>
            <a:r>
              <a:rPr lang="hu-HU" sz="2000" dirty="0"/>
              <a:t> lévőkre is alkalmazni kell!</a:t>
            </a:r>
          </a:p>
          <a:p>
            <a:pPr lvl="0"/>
            <a:r>
              <a:rPr lang="hu-HU" sz="2400" dirty="0"/>
              <a:t>társulásban ellátott településrendezési feladatok szabályai (78. § (3)-(4) bekezdések) - </a:t>
            </a:r>
            <a:r>
              <a:rPr lang="hu-HU" sz="2000" dirty="0"/>
              <a:t>egy járásban, egy polgármester véleményez és fogad el </a:t>
            </a:r>
            <a:r>
              <a:rPr lang="hu-HU" sz="2000" dirty="0" err="1"/>
              <a:t>Kt</a:t>
            </a:r>
            <a:r>
              <a:rPr lang="hu-HU" sz="2000" dirty="0"/>
              <a:t>-k hozzájárulásával</a:t>
            </a:r>
          </a:p>
          <a:p>
            <a:pPr lvl="0"/>
            <a:r>
              <a:rPr lang="hu-HU" sz="2400" dirty="0"/>
              <a:t>új településterv továbbra is teljes közigazgatási területre készül</a:t>
            </a:r>
          </a:p>
          <a:p>
            <a:pPr lvl="0"/>
            <a:r>
              <a:rPr lang="hu-HU" sz="2400" dirty="0"/>
              <a:t>HÉSZ tartalma – </a:t>
            </a:r>
            <a:r>
              <a:rPr lang="hu-HU" sz="2000" dirty="0"/>
              <a:t>illeszkedés, önkormányzat településrendezési követelményekkel kapcsolatos tájékoztatási kötelezettsége, helyi parkolás rendjének megállapítása</a:t>
            </a:r>
          </a:p>
          <a:p>
            <a:pPr marL="0" indent="0">
              <a:buNone/>
            </a:pPr>
            <a:endParaRPr lang="hu-HU" sz="2400" b="1" dirty="0"/>
          </a:p>
        </p:txBody>
      </p:sp>
    </p:spTree>
    <p:extLst>
      <p:ext uri="{BB962C8B-B14F-4D97-AF65-F5344CB8AC3E}">
        <p14:creationId xmlns:p14="http://schemas.microsoft.com/office/powerpoint/2010/main" val="2846432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302005"/>
            <a:ext cx="10515600" cy="6191074"/>
          </a:xfrm>
        </p:spPr>
        <p:txBody>
          <a:bodyPr>
            <a:noAutofit/>
          </a:bodyPr>
          <a:lstStyle/>
          <a:p>
            <a:pPr marL="0" indent="0">
              <a:buNone/>
            </a:pPr>
            <a:r>
              <a:rPr lang="hu-HU" b="1" dirty="0"/>
              <a:t>Sajátos jogintézmények </a:t>
            </a:r>
            <a:r>
              <a:rPr lang="hu-HU" sz="2400" dirty="0"/>
              <a:t>(</a:t>
            </a:r>
            <a:r>
              <a:rPr lang="hu-HU" sz="2400" dirty="0" err="1"/>
              <a:t>Méptv</a:t>
            </a:r>
            <a:r>
              <a:rPr lang="hu-HU" sz="2400" dirty="0"/>
              <a:t>. 84.-93. §§)</a:t>
            </a:r>
          </a:p>
          <a:p>
            <a:pPr marL="0" lvl="0" indent="0">
              <a:buNone/>
            </a:pPr>
            <a:endParaRPr lang="hu-HU" sz="2400" dirty="0"/>
          </a:p>
          <a:p>
            <a:pPr lvl="0"/>
            <a:r>
              <a:rPr lang="hu-HU" sz="2400" dirty="0"/>
              <a:t>tilalmak</a:t>
            </a:r>
          </a:p>
          <a:p>
            <a:pPr lvl="1"/>
            <a:r>
              <a:rPr lang="hu-HU" sz="2000" dirty="0"/>
              <a:t>határozattal csak környezetvédelmi és természetvédelmi hatóság</a:t>
            </a:r>
          </a:p>
          <a:p>
            <a:pPr lvl="1"/>
            <a:r>
              <a:rPr lang="hu-HU" sz="2000" dirty="0"/>
              <a:t>megszűnő változtatási tilalom esetén két éves korlát</a:t>
            </a:r>
          </a:p>
          <a:p>
            <a:pPr lvl="0"/>
            <a:r>
              <a:rPr lang="hu-HU" sz="2400" dirty="0"/>
              <a:t>telekalakítás</a:t>
            </a:r>
          </a:p>
          <a:p>
            <a:pPr lvl="1"/>
            <a:r>
              <a:rPr lang="hu-HU" sz="2000" dirty="0"/>
              <a:t>szab. vonal 7 éves felülvizsgálata, kötelező telekhatár,</a:t>
            </a:r>
          </a:p>
          <a:p>
            <a:pPr lvl="1"/>
            <a:r>
              <a:rPr lang="hu-HU" sz="2000" dirty="0"/>
              <a:t>önkorm. kötelező tájékoztatása a településrendezési követelményekről (minta megküldve)</a:t>
            </a:r>
          </a:p>
          <a:p>
            <a:pPr lvl="1"/>
            <a:r>
              <a:rPr lang="hu-HU" sz="2000" dirty="0"/>
              <a:t>(tájékoztatás a honlapon, 384/2016.(XII.2.) Korm. rendelet módosításairól is)</a:t>
            </a:r>
          </a:p>
          <a:p>
            <a:pPr lvl="0"/>
            <a:r>
              <a:rPr lang="hu-HU" sz="2400" dirty="0"/>
              <a:t>a településrendezési szerződés (</a:t>
            </a:r>
            <a:r>
              <a:rPr lang="hu-HU" sz="2400" dirty="0" err="1"/>
              <a:t>újR</a:t>
            </a:r>
            <a:r>
              <a:rPr lang="hu-HU" sz="2400" dirty="0"/>
              <a:t>. 56/A. §)</a:t>
            </a:r>
          </a:p>
          <a:p>
            <a:pPr lvl="1"/>
            <a:r>
              <a:rPr lang="hu-HU" sz="2000" dirty="0"/>
              <a:t>megkötésére vonatkozó szabályokat meghatározza</a:t>
            </a:r>
          </a:p>
          <a:p>
            <a:pPr lvl="1"/>
            <a:r>
              <a:rPr lang="hu-HU" sz="2000" dirty="0"/>
              <a:t>melléklete a telepítési tanulmányterv,</a:t>
            </a:r>
          </a:p>
          <a:p>
            <a:pPr lvl="1"/>
            <a:r>
              <a:rPr lang="hu-HU" sz="2000" dirty="0"/>
              <a:t>kérésére az ÁF részére meg kell küldeni</a:t>
            </a:r>
          </a:p>
          <a:p>
            <a:pPr lvl="0"/>
            <a:r>
              <a:rPr lang="hu-HU" sz="2400" dirty="0"/>
              <a:t>településrendezési kötelezés</a:t>
            </a:r>
          </a:p>
          <a:p>
            <a:pPr lvl="1"/>
            <a:r>
              <a:rPr lang="hu-HU" sz="2000" dirty="0"/>
              <a:t>új: leállási kötelezettség – tilalom elrendelése ellenére végzett munkák esetén, visszaállítási kötelezettség (</a:t>
            </a:r>
            <a:r>
              <a:rPr lang="hu-HU" sz="2000" i="1" dirty="0"/>
              <a:t>beépítési, helyrehozatali, beültetési</a:t>
            </a:r>
            <a:r>
              <a:rPr lang="hu-HU" sz="2000" dirty="0"/>
              <a:t>)</a:t>
            </a:r>
          </a:p>
        </p:txBody>
      </p:sp>
    </p:spTree>
    <p:extLst>
      <p:ext uri="{BB962C8B-B14F-4D97-AF65-F5344CB8AC3E}">
        <p14:creationId xmlns:p14="http://schemas.microsoft.com/office/powerpoint/2010/main" val="688218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604006"/>
            <a:ext cx="10515600" cy="5712903"/>
          </a:xfrm>
        </p:spPr>
        <p:txBody>
          <a:bodyPr>
            <a:normAutofit lnSpcReduction="10000"/>
          </a:bodyPr>
          <a:lstStyle/>
          <a:p>
            <a:pPr marL="0" indent="0" algn="just">
              <a:buNone/>
            </a:pPr>
            <a:r>
              <a:rPr lang="hu-HU" b="1" dirty="0"/>
              <a:t>2024. október 1-től nincs hatályban</a:t>
            </a:r>
          </a:p>
          <a:p>
            <a:pPr marL="0" indent="0" algn="just">
              <a:buNone/>
            </a:pPr>
            <a:endParaRPr lang="hu-HU" sz="2400" b="1" dirty="0"/>
          </a:p>
          <a:p>
            <a:pPr lvl="0" algn="just"/>
            <a:r>
              <a:rPr lang="hu-HU" sz="2400" dirty="0"/>
              <a:t>155/2016. (VI. 13.) Korm. rendelet a lakóépület építésének egyszerű bejelentéséről</a:t>
            </a:r>
          </a:p>
          <a:p>
            <a:pPr lvl="0" algn="just"/>
            <a:r>
              <a:rPr lang="hu-HU" sz="2400" b="1" dirty="0"/>
              <a:t>314/2012. (XI. 8.) Korm. rendelet a településfejlesztési koncepcióról, az integrált településfejlesztési stratégiáról és a településrendezési eszközökről, valamint egyes településrendezési sajátos jogintézményekről (</a:t>
            </a:r>
            <a:r>
              <a:rPr lang="hu-HU" sz="2400" b="1" dirty="0" err="1"/>
              <a:t>Tr</a:t>
            </a:r>
            <a:r>
              <a:rPr lang="hu-HU" sz="2400" b="1" dirty="0"/>
              <a:t>.)</a:t>
            </a:r>
          </a:p>
          <a:p>
            <a:pPr lvl="0" algn="just"/>
            <a:r>
              <a:rPr lang="hu-HU" sz="2400" dirty="0"/>
              <a:t>312/2012. (XI. 8.) Korm. rendelet az építésügyi és építésfelügyeleti hatósági eljárásokról és ellenőrzésekről, valamint az építésügyi hatósági szolgáltatásról</a:t>
            </a:r>
          </a:p>
          <a:p>
            <a:pPr lvl="0" algn="just"/>
            <a:r>
              <a:rPr lang="hu-HU" sz="2400" dirty="0"/>
              <a:t>346/2008. (XII. 30.) Korm. rendelet a fás szárú növények védelméről</a:t>
            </a:r>
          </a:p>
          <a:p>
            <a:pPr lvl="0" algn="just"/>
            <a:r>
              <a:rPr lang="hu-HU" sz="2400" dirty="0"/>
              <a:t>252/2006. (XII. 7.) Korm. rendelet a településrendezési és az építészeti-műszaki tervtanácsokról</a:t>
            </a:r>
          </a:p>
          <a:p>
            <a:pPr lvl="0" algn="just"/>
            <a:r>
              <a:rPr lang="hu-HU" sz="2400" dirty="0"/>
              <a:t>343/2006. (XII. 23.) Korm. rendelet az építésügyi és az építésfelügyeleti hatóságok kijelöléséről és működési feltételeiről</a:t>
            </a:r>
          </a:p>
          <a:p>
            <a:pPr lvl="0" algn="just"/>
            <a:r>
              <a:rPr lang="hu-HU" sz="2400" dirty="0"/>
              <a:t>238/2005. (X. 25.) Korm. rendelet az építésfelügyeleti bírságról</a:t>
            </a:r>
          </a:p>
        </p:txBody>
      </p:sp>
    </p:spTree>
    <p:extLst>
      <p:ext uri="{BB962C8B-B14F-4D97-AF65-F5344CB8AC3E}">
        <p14:creationId xmlns:p14="http://schemas.microsoft.com/office/powerpoint/2010/main" val="25761313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302005"/>
            <a:ext cx="10515600" cy="6191074"/>
          </a:xfrm>
        </p:spPr>
        <p:txBody>
          <a:bodyPr>
            <a:noAutofit/>
          </a:bodyPr>
          <a:lstStyle/>
          <a:p>
            <a:pPr marL="0" indent="0">
              <a:buNone/>
            </a:pPr>
            <a:r>
              <a:rPr lang="hu-HU" b="1" dirty="0"/>
              <a:t>Sajátos jogintézmények 2. </a:t>
            </a:r>
            <a:r>
              <a:rPr lang="hu-HU" sz="2400" dirty="0"/>
              <a:t>(</a:t>
            </a:r>
            <a:r>
              <a:rPr lang="hu-HU" sz="2400" dirty="0" err="1"/>
              <a:t>Méptv</a:t>
            </a:r>
            <a:r>
              <a:rPr lang="hu-HU" sz="2400" dirty="0"/>
              <a:t>. 84.-93. §§)</a:t>
            </a:r>
          </a:p>
          <a:p>
            <a:pPr marL="0" lvl="0" indent="0">
              <a:buNone/>
            </a:pPr>
            <a:endParaRPr lang="hu-HU" sz="2400" dirty="0"/>
          </a:p>
          <a:p>
            <a:pPr lvl="0"/>
            <a:r>
              <a:rPr lang="hu-HU" sz="2400" dirty="0"/>
              <a:t>Kisajátítás – (kormányhivatal)</a:t>
            </a:r>
          </a:p>
          <a:p>
            <a:pPr lvl="0"/>
            <a:r>
              <a:rPr lang="hu-HU" sz="2400" dirty="0"/>
              <a:t>településképi követelmények és érvényesítési eszközök</a:t>
            </a:r>
          </a:p>
          <a:p>
            <a:pPr lvl="0"/>
            <a:r>
              <a:rPr lang="hu-HU" sz="2400" dirty="0"/>
              <a:t>elővásárlási jog</a:t>
            </a:r>
          </a:p>
          <a:p>
            <a:pPr lvl="0"/>
            <a:r>
              <a:rPr lang="hu-HU" sz="2400" dirty="0"/>
              <a:t>útlejegyzés</a:t>
            </a:r>
          </a:p>
          <a:p>
            <a:pPr lvl="0"/>
            <a:r>
              <a:rPr lang="hu-HU" sz="2400" dirty="0"/>
              <a:t>útépítési és közműfejlesztési hozzájárulás</a:t>
            </a:r>
            <a:endParaRPr lang="hu-HU" sz="2400" b="1" dirty="0"/>
          </a:p>
          <a:p>
            <a:r>
              <a:rPr lang="hu-HU" sz="2400" dirty="0"/>
              <a:t>közterület-alakítás (</a:t>
            </a:r>
            <a:r>
              <a:rPr lang="hu-HU" sz="2400" dirty="0" err="1"/>
              <a:t>újR</a:t>
            </a:r>
            <a:r>
              <a:rPr lang="hu-HU" sz="2400" dirty="0"/>
              <a:t>. 55. §)</a:t>
            </a:r>
          </a:p>
          <a:p>
            <a:pPr lvl="1"/>
            <a:r>
              <a:rPr lang="hu-HU" sz="2000" dirty="0"/>
              <a:t>településtervezői jogosultsággal rendelkező készítheti, szakági tervezők bevonásával</a:t>
            </a:r>
          </a:p>
          <a:p>
            <a:pPr lvl="1"/>
            <a:r>
              <a:rPr lang="hu-HU" sz="2000" dirty="0" err="1"/>
              <a:t>Zkk</a:t>
            </a:r>
            <a:r>
              <a:rPr lang="hu-HU" sz="2000" dirty="0"/>
              <a:t> és </a:t>
            </a:r>
            <a:r>
              <a:rPr lang="hu-HU" sz="2000" dirty="0" err="1"/>
              <a:t>Zkp</a:t>
            </a:r>
            <a:r>
              <a:rPr lang="hu-HU" sz="2000" dirty="0"/>
              <a:t> esetén kötelező tájépítész bevonása</a:t>
            </a:r>
          </a:p>
          <a:p>
            <a:pPr lvl="1"/>
            <a:r>
              <a:rPr lang="hu-HU" sz="2000" dirty="0"/>
              <a:t>elfogadása (és módosítása is)</a:t>
            </a:r>
          </a:p>
          <a:p>
            <a:pPr lvl="2"/>
            <a:r>
              <a:rPr lang="hu-HU" sz="1600" dirty="0"/>
              <a:t>HÉSZ mellékleteként</a:t>
            </a:r>
          </a:p>
          <a:p>
            <a:pPr lvl="2"/>
            <a:r>
              <a:rPr lang="hu-HU" sz="1600" dirty="0"/>
              <a:t>önálló </a:t>
            </a:r>
            <a:r>
              <a:rPr lang="hu-HU" sz="1600" dirty="0" err="1"/>
              <a:t>Kt</a:t>
            </a:r>
            <a:r>
              <a:rPr lang="hu-HU" sz="1600" dirty="0"/>
              <a:t>/</a:t>
            </a:r>
            <a:r>
              <a:rPr lang="hu-HU" sz="1600" dirty="0" err="1"/>
              <a:t>Kgy</a:t>
            </a:r>
            <a:r>
              <a:rPr lang="hu-HU" sz="1600" dirty="0"/>
              <a:t> határozattal</a:t>
            </a:r>
          </a:p>
          <a:p>
            <a:pPr lvl="1"/>
            <a:r>
              <a:rPr lang="hu-HU" sz="2000" dirty="0"/>
              <a:t>Közterületen építési tevékenység a közterület-alakítási tervvel összhangban végezhető csak!</a:t>
            </a:r>
          </a:p>
        </p:txBody>
      </p:sp>
    </p:spTree>
    <p:extLst>
      <p:ext uri="{BB962C8B-B14F-4D97-AF65-F5344CB8AC3E}">
        <p14:creationId xmlns:p14="http://schemas.microsoft.com/office/powerpoint/2010/main" val="218104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310393"/>
            <a:ext cx="10515600" cy="6291743"/>
          </a:xfrm>
        </p:spPr>
        <p:txBody>
          <a:bodyPr>
            <a:noAutofit/>
          </a:bodyPr>
          <a:lstStyle/>
          <a:p>
            <a:pPr marL="0" indent="0">
              <a:buNone/>
            </a:pPr>
            <a:r>
              <a:rPr lang="hu-HU" b="1" dirty="0"/>
              <a:t>Sajátos jogintézmények 3. </a:t>
            </a:r>
            <a:r>
              <a:rPr lang="hu-HU" sz="2000" dirty="0"/>
              <a:t>(</a:t>
            </a:r>
            <a:r>
              <a:rPr lang="hu-HU" sz="2000" dirty="0" err="1"/>
              <a:t>Méptv</a:t>
            </a:r>
            <a:r>
              <a:rPr lang="hu-HU" sz="2000" dirty="0"/>
              <a:t>. 84.-93. §§)</a:t>
            </a:r>
          </a:p>
          <a:p>
            <a:r>
              <a:rPr lang="hu-HU" sz="2400" dirty="0"/>
              <a:t>Kártalanítás – (kormányhivatal)</a:t>
            </a:r>
          </a:p>
          <a:p>
            <a:pPr lvl="1"/>
            <a:r>
              <a:rPr lang="hu-HU" dirty="0"/>
              <a:t>telekalakítási és építési tilalom is megalapozhatja (</a:t>
            </a:r>
            <a:r>
              <a:rPr lang="hu-HU" dirty="0" err="1"/>
              <a:t>Méptv</a:t>
            </a:r>
            <a:r>
              <a:rPr lang="hu-HU" dirty="0"/>
              <a:t>. 90. § (1) bekezdés b) pont)</a:t>
            </a:r>
            <a:endParaRPr lang="hu-HU" sz="3200" dirty="0"/>
          </a:p>
          <a:p>
            <a:pPr lvl="1"/>
            <a:r>
              <a:rPr lang="hu-HU" dirty="0"/>
              <a:t>nem jár kártalanítás</a:t>
            </a:r>
            <a:endParaRPr lang="hu-HU" sz="3200" dirty="0"/>
          </a:p>
          <a:p>
            <a:pPr lvl="2"/>
            <a:r>
              <a:rPr lang="hu-HU" dirty="0"/>
              <a:t>a környezeti vagy természeti veszélyeztetettségből eredő kár megelőzésére elrendelt változtatás, tilalom,</a:t>
            </a:r>
            <a:endParaRPr lang="hu-HU" sz="2800" dirty="0"/>
          </a:p>
          <a:p>
            <a:pPr lvl="2"/>
            <a:r>
              <a:rPr lang="hu-HU" dirty="0"/>
              <a:t>az építészeti örökség védelmében, a védett építmény vagy terület vonatkozásában elrendelt tilalom,</a:t>
            </a:r>
            <a:endParaRPr lang="hu-HU" sz="2800" dirty="0"/>
          </a:p>
          <a:p>
            <a:pPr lvl="2"/>
            <a:r>
              <a:rPr lang="hu-HU" dirty="0"/>
              <a:t>a tulajdonos érdekeinek védelme céljából elrendelt tilalom,</a:t>
            </a:r>
            <a:endParaRPr lang="hu-HU" sz="2800" dirty="0"/>
          </a:p>
          <a:p>
            <a:pPr lvl="2"/>
            <a:r>
              <a:rPr lang="hu-HU" dirty="0"/>
              <a:t>a külön önkormányzati rendeletben elrendelt változtatási tilalom,</a:t>
            </a:r>
            <a:endParaRPr lang="hu-HU" sz="2800" dirty="0"/>
          </a:p>
          <a:p>
            <a:pPr lvl="2"/>
            <a:r>
              <a:rPr lang="hu-HU" dirty="0"/>
              <a:t>a szabálytalan építmény, építményrész és használat miatt elrendelt változtatás,</a:t>
            </a:r>
            <a:endParaRPr lang="hu-HU" sz="2800" dirty="0"/>
          </a:p>
          <a:p>
            <a:pPr lvl="2"/>
            <a:r>
              <a:rPr lang="hu-HU" dirty="0"/>
              <a:t>a toronyházak elhelyezhetőségével összefüggő változtatás, és</a:t>
            </a:r>
            <a:endParaRPr lang="hu-HU" sz="2800" dirty="0"/>
          </a:p>
          <a:p>
            <a:pPr lvl="2"/>
            <a:r>
              <a:rPr lang="hu-HU" dirty="0"/>
              <a:t>– ha korábban ilyen </a:t>
            </a:r>
            <a:r>
              <a:rPr lang="hu-HU" dirty="0" err="1"/>
              <a:t>tartalmú</a:t>
            </a:r>
            <a:r>
              <a:rPr lang="hu-HU" dirty="0"/>
              <a:t> rendelkezést a helyi építési szabályzat nem rögzített – az építményben elhelyezhető rendeltetések körének vagy az elhelyezhető rendeltetési egységek számának meghatározása esetében</a:t>
            </a:r>
            <a:endParaRPr lang="hu-HU" sz="2800" dirty="0"/>
          </a:p>
          <a:p>
            <a:pPr lvl="2"/>
            <a:r>
              <a:rPr lang="hu-HU" dirty="0"/>
              <a:t>7 éven túl, ha nem kezdett építkezni vagy telket alakítani</a:t>
            </a:r>
            <a:endParaRPr lang="hu-HU" sz="2400" dirty="0"/>
          </a:p>
        </p:txBody>
      </p:sp>
    </p:spTree>
    <p:extLst>
      <p:ext uri="{BB962C8B-B14F-4D97-AF65-F5344CB8AC3E}">
        <p14:creationId xmlns:p14="http://schemas.microsoft.com/office/powerpoint/2010/main" val="2899227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b="1" dirty="0"/>
              <a:t>Az országos és helyi településkép-védelem </a:t>
            </a:r>
            <a:r>
              <a:rPr lang="hu-HU" sz="2400" dirty="0"/>
              <a:t>(94.-101. §§)</a:t>
            </a:r>
          </a:p>
          <a:p>
            <a:pPr marL="0" indent="0">
              <a:buNone/>
            </a:pPr>
            <a:endParaRPr lang="hu-HU" sz="2400" dirty="0"/>
          </a:p>
          <a:p>
            <a:pPr lvl="0"/>
            <a:r>
              <a:rPr lang="hu-HU" sz="2400" dirty="0"/>
              <a:t>kiemelt nemzeti emlékhely és településkép-védelmi környezetének területére (Országház és környéke)</a:t>
            </a:r>
          </a:p>
          <a:p>
            <a:pPr lvl="1"/>
            <a:r>
              <a:rPr lang="hu-HU" sz="2000" dirty="0"/>
              <a:t>törvény vagy kormányrendelet meghatározhat; önkormányzat nem szabályozhat</a:t>
            </a:r>
          </a:p>
          <a:p>
            <a:pPr lvl="0"/>
            <a:r>
              <a:rPr lang="hu-HU" sz="2400" dirty="0"/>
              <a:t>országos településkép-védelem (95. §) – településképi szempontból kiemelten meghatározó területek tekintetében</a:t>
            </a:r>
          </a:p>
          <a:p>
            <a:pPr lvl="1"/>
            <a:r>
              <a:rPr lang="hu-HU" sz="2000" dirty="0"/>
              <a:t>kormány határozza meg; önkormányzat nem rendelkezhet</a:t>
            </a:r>
          </a:p>
          <a:p>
            <a:pPr lvl="1"/>
            <a:r>
              <a:rPr lang="hu-HU" sz="2000" dirty="0"/>
              <a:t>országos főépítész, országos tájépítész, helyi önkormányzati főépítész</a:t>
            </a:r>
          </a:p>
          <a:p>
            <a:pPr lvl="1"/>
            <a:r>
              <a:rPr lang="hu-HU" sz="2000" dirty="0"/>
              <a:t>kormányrendeletben kijelölt államigazgatási szerv</a:t>
            </a:r>
          </a:p>
          <a:p>
            <a:pPr lvl="0"/>
            <a:r>
              <a:rPr lang="hu-HU" sz="2400" dirty="0"/>
              <a:t>helyi településkép-védelem (96.-101. §§)</a:t>
            </a:r>
          </a:p>
          <a:p>
            <a:pPr lvl="1"/>
            <a:r>
              <a:rPr lang="hu-HU" sz="2000" dirty="0"/>
              <a:t>kézikönyvet 7 évente felül kell vizsgálni</a:t>
            </a:r>
          </a:p>
          <a:p>
            <a:pPr lvl="1"/>
            <a:r>
              <a:rPr lang="hu-HU" sz="2000" dirty="0"/>
              <a:t>világörökségi várományos terület esetén (Cák, Magyarszombatfa, Szalafő) kezelési terv alkalmazása független a </a:t>
            </a:r>
            <a:r>
              <a:rPr lang="hu-HU" sz="2000" dirty="0" err="1"/>
              <a:t>Tkr</a:t>
            </a:r>
            <a:r>
              <a:rPr lang="hu-HU" sz="2000" dirty="0"/>
              <a:t>.-ben foglaltaktól</a:t>
            </a:r>
          </a:p>
          <a:p>
            <a:pPr lvl="1"/>
            <a:r>
              <a:rPr lang="hu-HU" sz="2000" dirty="0"/>
              <a:t>továbbra sincs lehetőség az eljáró hatóság kizárására</a:t>
            </a:r>
          </a:p>
        </p:txBody>
      </p:sp>
    </p:spTree>
    <p:extLst>
      <p:ext uri="{BB962C8B-B14F-4D97-AF65-F5344CB8AC3E}">
        <p14:creationId xmlns:p14="http://schemas.microsoft.com/office/powerpoint/2010/main" val="3178789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b="1" dirty="0"/>
              <a:t>A helyi településkép-védelem és érvényesítési eszközei</a:t>
            </a:r>
          </a:p>
          <a:p>
            <a:pPr lvl="0"/>
            <a:r>
              <a:rPr lang="hu-HU" sz="2400" dirty="0"/>
              <a:t>tájékoztatás és szakmai konzultáció</a:t>
            </a:r>
          </a:p>
          <a:p>
            <a:pPr lvl="1"/>
            <a:r>
              <a:rPr lang="hu-HU" sz="2000" dirty="0"/>
              <a:t>önk. főépítész feladata</a:t>
            </a:r>
          </a:p>
          <a:p>
            <a:pPr lvl="1"/>
            <a:r>
              <a:rPr lang="hu-HU" sz="2000" dirty="0"/>
              <a:t>15 nap, feljegyzés</a:t>
            </a:r>
          </a:p>
          <a:p>
            <a:pPr lvl="0"/>
            <a:r>
              <a:rPr lang="hu-HU" sz="2400" dirty="0"/>
              <a:t>településképi véleményezés</a:t>
            </a:r>
          </a:p>
          <a:p>
            <a:pPr lvl="1"/>
            <a:r>
              <a:rPr lang="hu-HU" sz="2000" dirty="0"/>
              <a:t>1. tervtanács, 2. főépítész</a:t>
            </a:r>
          </a:p>
          <a:p>
            <a:pPr lvl="1"/>
            <a:r>
              <a:rPr lang="hu-HU" sz="2000" dirty="0"/>
              <a:t>2 kötelező esetkör</a:t>
            </a:r>
          </a:p>
          <a:p>
            <a:pPr lvl="2"/>
            <a:r>
              <a:rPr lang="hu-HU" sz="1800" dirty="0"/>
              <a:t>helyi védett épület és telke építésügyi hatósági engedély</a:t>
            </a:r>
          </a:p>
          <a:p>
            <a:pPr lvl="2"/>
            <a:r>
              <a:rPr lang="hu-HU" sz="1800" dirty="0"/>
              <a:t>helyi védett épület egyszerű bejelentés</a:t>
            </a:r>
          </a:p>
          <a:p>
            <a:pPr lvl="1"/>
            <a:r>
              <a:rPr lang="hu-HU" sz="2000" dirty="0"/>
              <a:t>ÉTDR, 15 nap, 15 napon belül kifogás (tartalma), 30 napon belül döntés (kötő erő)</a:t>
            </a:r>
          </a:p>
          <a:p>
            <a:pPr lvl="0"/>
            <a:r>
              <a:rPr lang="hu-HU" sz="2400" dirty="0"/>
              <a:t>településképi bejelentés</a:t>
            </a:r>
          </a:p>
          <a:p>
            <a:pPr lvl="1"/>
            <a:r>
              <a:rPr lang="hu-HU" sz="2000" dirty="0"/>
              <a:t>kikerül a reklám, reklámhordozó, reklámhordozót tartó berendezés</a:t>
            </a:r>
          </a:p>
          <a:p>
            <a:pPr lvl="1"/>
            <a:r>
              <a:rPr lang="hu-HU" sz="2000" dirty="0"/>
              <a:t>önkormányzati főépítész, 15 nap, 15 nap hatósági bizonyítvány (rendeltetés)</a:t>
            </a:r>
          </a:p>
          <a:p>
            <a:pPr lvl="0"/>
            <a:r>
              <a:rPr lang="hu-HU" sz="2400" dirty="0"/>
              <a:t>településképi kötelezés és településkép-védelmi bírság</a:t>
            </a:r>
          </a:p>
          <a:p>
            <a:r>
              <a:rPr lang="hu-HU" sz="2400" dirty="0"/>
              <a:t>támogató és ösztönző rendszer</a:t>
            </a:r>
            <a:endParaRPr lang="hu-HU" sz="2400" b="1" dirty="0"/>
          </a:p>
        </p:txBody>
      </p:sp>
    </p:spTree>
    <p:extLst>
      <p:ext uri="{BB962C8B-B14F-4D97-AF65-F5344CB8AC3E}">
        <p14:creationId xmlns:p14="http://schemas.microsoft.com/office/powerpoint/2010/main" val="1150913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b="1" dirty="0"/>
              <a:t>Reklámok és plakátok elhelyezésének szabályai </a:t>
            </a:r>
            <a:r>
              <a:rPr lang="hu-HU" sz="2000" dirty="0"/>
              <a:t>(102.-107.,230. §§)</a:t>
            </a:r>
          </a:p>
          <a:p>
            <a:pPr algn="just"/>
            <a:r>
              <a:rPr lang="hu-HU" sz="2400" dirty="0"/>
              <a:t>2024. október 1-től a kormányhivatalok járási hivatalai folytatják le a bejelentési eljárásokat, megszűnt e tekintetben az önkormányzati kötelező településképi bejelentési hatáskör!!!</a:t>
            </a:r>
          </a:p>
          <a:p>
            <a:pPr algn="just"/>
            <a:r>
              <a:rPr lang="hu-HU" sz="2400" dirty="0"/>
              <a:t>A </a:t>
            </a:r>
            <a:r>
              <a:rPr lang="hu-HU" sz="2400" dirty="0" err="1"/>
              <a:t>Méptv</a:t>
            </a:r>
            <a:r>
              <a:rPr lang="hu-HU" sz="2400" dirty="0"/>
              <a:t>. végrehajtására kiadandó kormányrendelet hatályba lépéséig a reklámhordozók és tartó berendezéseik méretére, megjelenési formájára vonatkozóan a </a:t>
            </a:r>
            <a:r>
              <a:rPr lang="hu-HU" sz="2400" dirty="0" err="1"/>
              <a:t>Tkr</a:t>
            </a:r>
            <a:r>
              <a:rPr lang="hu-HU" sz="2400" dirty="0"/>
              <a:t>.-ben meghatározottak alkalmazandók!</a:t>
            </a:r>
          </a:p>
          <a:p>
            <a:pPr marL="0" indent="0">
              <a:buNone/>
            </a:pPr>
            <a:endParaRPr lang="hu-HU" sz="2400" b="1" dirty="0"/>
          </a:p>
          <a:p>
            <a:pPr marL="0" indent="0">
              <a:buNone/>
            </a:pPr>
            <a:r>
              <a:rPr lang="hu-HU" b="1" dirty="0"/>
              <a:t>Átmeneti rendelkezések</a:t>
            </a:r>
            <a:r>
              <a:rPr lang="hu-HU" dirty="0"/>
              <a:t> </a:t>
            </a:r>
            <a:r>
              <a:rPr lang="hu-HU" sz="2000" dirty="0"/>
              <a:t>(</a:t>
            </a:r>
            <a:r>
              <a:rPr lang="hu-HU" sz="2000" dirty="0" err="1"/>
              <a:t>Méptv</a:t>
            </a:r>
            <a:r>
              <a:rPr lang="hu-HU" sz="2000" dirty="0"/>
              <a:t>. 229. § (3)-(7) bekezdések)(</a:t>
            </a:r>
            <a:r>
              <a:rPr lang="hu-HU" sz="2000" dirty="0" err="1"/>
              <a:t>újR</a:t>
            </a:r>
            <a:r>
              <a:rPr lang="hu-HU" sz="2000" dirty="0"/>
              <a:t>. 78. § (1b) bekezdés)</a:t>
            </a:r>
          </a:p>
          <a:p>
            <a:r>
              <a:rPr lang="hu-HU" sz="2400" dirty="0"/>
              <a:t>új településterv hatályba léptetése 2027. július 1-ig,</a:t>
            </a:r>
          </a:p>
          <a:p>
            <a:r>
              <a:rPr lang="hu-HU" sz="2400" dirty="0"/>
              <a:t>településrendezési eszközök és </a:t>
            </a:r>
            <a:r>
              <a:rPr lang="hu-HU" sz="2400" dirty="0" err="1"/>
              <a:t>Tkr</a:t>
            </a:r>
            <a:r>
              <a:rPr lang="hu-HU" sz="2400" dirty="0"/>
              <a:t>. módosíthatósága 2027. június 30-ig,</a:t>
            </a:r>
          </a:p>
          <a:p>
            <a:r>
              <a:rPr lang="hu-HU" sz="2400" dirty="0"/>
              <a:t>településképi rendelet és HÉSZ összefésülése 2027. július 1-ig,</a:t>
            </a:r>
          </a:p>
          <a:p>
            <a:r>
              <a:rPr lang="hu-HU" sz="2400" dirty="0"/>
              <a:t>Eljárásrendet az </a:t>
            </a:r>
            <a:r>
              <a:rPr lang="hu-HU" sz="2400" dirty="0" err="1"/>
              <a:t>újR</a:t>
            </a:r>
            <a:r>
              <a:rPr lang="hu-HU" sz="2400" dirty="0"/>
              <a:t>. határozza meg</a:t>
            </a:r>
          </a:p>
        </p:txBody>
      </p:sp>
    </p:spTree>
    <p:extLst>
      <p:ext uri="{BB962C8B-B14F-4D97-AF65-F5344CB8AC3E}">
        <p14:creationId xmlns:p14="http://schemas.microsoft.com/office/powerpoint/2010/main" val="14975878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sz="2400" b="1" dirty="0" err="1"/>
              <a:t>ÚjR</a:t>
            </a:r>
            <a:r>
              <a:rPr lang="hu-HU" sz="2400" b="1" dirty="0"/>
              <a:t>. </a:t>
            </a:r>
            <a:r>
              <a:rPr lang="hu-HU" sz="2400" b="1" dirty="0" err="1"/>
              <a:t>Méptv</a:t>
            </a:r>
            <a:r>
              <a:rPr lang="hu-HU" sz="2400" b="1" dirty="0"/>
              <a:t>.-vel összefüggő módosításai </a:t>
            </a:r>
            <a:r>
              <a:rPr lang="hu-HU" sz="2000" dirty="0"/>
              <a:t>– 2024. október 1. után indult eljárásoknál</a:t>
            </a:r>
          </a:p>
          <a:p>
            <a:r>
              <a:rPr lang="hu-HU" sz="2200" dirty="0"/>
              <a:t>A Településtervezési Szabályzat alkalmazása</a:t>
            </a:r>
          </a:p>
          <a:p>
            <a:pPr lvl="1"/>
            <a:r>
              <a:rPr lang="hu-HU" sz="2000" dirty="0"/>
              <a:t>új településterv esetén kötelező,</a:t>
            </a:r>
          </a:p>
          <a:p>
            <a:pPr lvl="1"/>
            <a:r>
              <a:rPr lang="hu-HU" sz="2000" dirty="0"/>
              <a:t>településrendezési terv módosítása esetén ajánlott.</a:t>
            </a:r>
          </a:p>
          <a:p>
            <a:r>
              <a:rPr lang="hu-HU" sz="2200" dirty="0"/>
              <a:t>Hétévente kell áttekinteni a terveket és dönteni</a:t>
            </a:r>
            <a:r>
              <a:rPr lang="hu-HU" sz="2400" dirty="0"/>
              <a:t> </a:t>
            </a:r>
            <a:r>
              <a:rPr lang="hu-HU" sz="2000" dirty="0"/>
              <a:t>– tovább alkalmaz, módosít, újat készít</a:t>
            </a:r>
          </a:p>
          <a:p>
            <a:r>
              <a:rPr lang="hu-HU" sz="2200" dirty="0"/>
              <a:t>Véleményezési dokumentáció tartalma tekintetében</a:t>
            </a:r>
          </a:p>
          <a:p>
            <a:pPr lvl="1"/>
            <a:r>
              <a:rPr lang="hu-HU" sz="2000" dirty="0"/>
              <a:t>megalapozó és alátámasztó</a:t>
            </a:r>
          </a:p>
          <a:p>
            <a:pPr lvl="2"/>
            <a:r>
              <a:rPr lang="hu-HU" dirty="0"/>
              <a:t>aláírólapok,</a:t>
            </a:r>
          </a:p>
          <a:p>
            <a:pPr lvl="2"/>
            <a:r>
              <a:rPr lang="hu-HU" dirty="0"/>
              <a:t>önkormányzati főépítész határozza meg a tartalmat és felhasználhatóságot,</a:t>
            </a:r>
          </a:p>
          <a:p>
            <a:pPr lvl="2"/>
            <a:r>
              <a:rPr lang="hu-HU" dirty="0"/>
              <a:t>nem kell, ha összhang megteremtése miatt szükséges a módosítás,</a:t>
            </a:r>
          </a:p>
          <a:p>
            <a:pPr lvl="2"/>
            <a:r>
              <a:rPr lang="hu-HU" dirty="0" err="1"/>
              <a:t>Tkr</a:t>
            </a:r>
            <a:r>
              <a:rPr lang="hu-HU" dirty="0"/>
              <a:t>. módosításakor is kell önk. </a:t>
            </a:r>
            <a:r>
              <a:rPr lang="hu-HU" dirty="0" err="1"/>
              <a:t>főépítészi</a:t>
            </a:r>
            <a:r>
              <a:rPr lang="hu-HU" dirty="0"/>
              <a:t> összefoglaló</a:t>
            </a:r>
          </a:p>
          <a:p>
            <a:pPr lvl="2"/>
            <a:r>
              <a:rPr lang="hu-HU" dirty="0"/>
              <a:t>új lakóterület kijelölése esetén infrastruktúra/humán infrastruktúra igazolása</a:t>
            </a:r>
          </a:p>
          <a:p>
            <a:pPr lvl="1"/>
            <a:r>
              <a:rPr lang="hu-HU" sz="2000" dirty="0"/>
              <a:t>településfejlesztési terv – cselekvési program kötelező része az </a:t>
            </a:r>
            <a:r>
              <a:rPr lang="hu-HU" sz="2000" dirty="0" err="1"/>
              <a:t>antiszegregációs</a:t>
            </a:r>
            <a:r>
              <a:rPr lang="hu-HU" sz="2000" dirty="0"/>
              <a:t> program</a:t>
            </a:r>
          </a:p>
          <a:p>
            <a:pPr lvl="1"/>
            <a:r>
              <a:rPr lang="hu-HU" sz="2000" dirty="0"/>
              <a:t>HÉSZ mellékletek – tartalmak változnak</a:t>
            </a:r>
          </a:p>
          <a:p>
            <a:pPr lvl="2"/>
            <a:r>
              <a:rPr lang="hu-HU" dirty="0"/>
              <a:t>kikerül az elhelyezhető és tiltott rendeltetések táblázata</a:t>
            </a:r>
          </a:p>
          <a:p>
            <a:pPr lvl="2"/>
            <a:r>
              <a:rPr lang="hu-HU" dirty="0"/>
              <a:t>új melléklet az új beépítésre szánt területek nyilvántartásának táblázata + szegregáció</a:t>
            </a:r>
            <a:endParaRPr lang="hu-HU" sz="2400" dirty="0"/>
          </a:p>
          <a:p>
            <a:endParaRPr lang="hu-HU" sz="2400" dirty="0"/>
          </a:p>
        </p:txBody>
      </p:sp>
    </p:spTree>
    <p:extLst>
      <p:ext uri="{BB962C8B-B14F-4D97-AF65-F5344CB8AC3E}">
        <p14:creationId xmlns:p14="http://schemas.microsoft.com/office/powerpoint/2010/main" val="1192795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sz="2400" b="1" dirty="0" err="1"/>
              <a:t>ÚjR</a:t>
            </a:r>
            <a:r>
              <a:rPr lang="hu-HU" sz="2400" b="1" dirty="0"/>
              <a:t>. </a:t>
            </a:r>
            <a:r>
              <a:rPr lang="hu-HU" sz="2400" b="1" dirty="0" err="1"/>
              <a:t>Méptv</a:t>
            </a:r>
            <a:r>
              <a:rPr lang="hu-HU" sz="2400" b="1" dirty="0"/>
              <a:t>.-vel összefüggő módosításai 2. </a:t>
            </a:r>
            <a:r>
              <a:rPr lang="hu-HU" sz="2000" dirty="0"/>
              <a:t>– 2024. október 1. után indult eljárásoknál</a:t>
            </a:r>
          </a:p>
          <a:p>
            <a:pPr marL="0" indent="0">
              <a:buNone/>
            </a:pPr>
            <a:endParaRPr lang="hu-HU" sz="2000" dirty="0"/>
          </a:p>
          <a:p>
            <a:r>
              <a:rPr lang="hu-HU" sz="2200" dirty="0"/>
              <a:t>Az eljárási szabályok tekintetében</a:t>
            </a:r>
          </a:p>
          <a:p>
            <a:pPr lvl="1"/>
            <a:r>
              <a:rPr lang="hu-HU" sz="2000" dirty="0"/>
              <a:t>készítést/módosítást megalapozó döntések külön-külön is feltölthetők (E-TÉR tudja?)(59. § (2a) bekezdés)</a:t>
            </a:r>
          </a:p>
          <a:p>
            <a:pPr lvl="1"/>
            <a:r>
              <a:rPr lang="hu-HU" sz="2000" dirty="0"/>
              <a:t>a </a:t>
            </a:r>
            <a:r>
              <a:rPr lang="hu-HU" sz="2000" dirty="0" err="1"/>
              <a:t>Kt</a:t>
            </a:r>
            <a:r>
              <a:rPr lang="hu-HU" sz="2000" dirty="0"/>
              <a:t>/</a:t>
            </a:r>
            <a:r>
              <a:rPr lang="hu-HU" sz="2000" dirty="0" err="1"/>
              <a:t>Kgy</a:t>
            </a:r>
            <a:r>
              <a:rPr lang="hu-HU" sz="2000" dirty="0"/>
              <a:t> döntéstől számít folyamatban levőnek a készítés/módosítás eljárása (59. § (4) </a:t>
            </a:r>
            <a:r>
              <a:rPr lang="hu-HU" sz="2000" dirty="0" err="1"/>
              <a:t>bek</a:t>
            </a:r>
            <a:r>
              <a:rPr lang="hu-HU" sz="2000" dirty="0"/>
              <a:t>.)</a:t>
            </a:r>
          </a:p>
          <a:p>
            <a:pPr lvl="1"/>
            <a:r>
              <a:rPr lang="hu-HU" sz="2000" dirty="0"/>
              <a:t>az adott eljárási szakasz a hiánytalan feltöltést követő napon kezdődik (63. § (2), 66. § (3b)-(3c) bekezdés, 68. § (2) bekezdés c) pont)</a:t>
            </a:r>
          </a:p>
          <a:p>
            <a:pPr lvl="1"/>
            <a:r>
              <a:rPr lang="hu-HU" sz="2000" dirty="0"/>
              <a:t>képviseltetés szabályai</a:t>
            </a:r>
          </a:p>
          <a:p>
            <a:pPr lvl="2"/>
            <a:r>
              <a:rPr lang="hu-HU" dirty="0"/>
              <a:t>megjelent és</a:t>
            </a:r>
          </a:p>
          <a:p>
            <a:pPr lvl="2"/>
            <a:r>
              <a:rPr lang="hu-HU" dirty="0"/>
              <a:t>nyilatkozattételre jogosult képviseli</a:t>
            </a:r>
          </a:p>
          <a:p>
            <a:pPr lvl="1"/>
            <a:r>
              <a:rPr lang="hu-HU" sz="2000" dirty="0"/>
              <a:t>a partner</a:t>
            </a:r>
          </a:p>
          <a:p>
            <a:pPr lvl="2"/>
            <a:r>
              <a:rPr lang="hu-HU" dirty="0"/>
              <a:t>nyilatkozatát közvetlenül tölti fel az E-TÉR-be</a:t>
            </a:r>
          </a:p>
          <a:p>
            <a:pPr lvl="2"/>
            <a:r>
              <a:rPr lang="hu-HU" dirty="0"/>
              <a:t>vélemény hiányában kifogást nem emelő véleményező</a:t>
            </a:r>
          </a:p>
          <a:p>
            <a:pPr lvl="1"/>
            <a:r>
              <a:rPr lang="hu-HU" sz="2000" dirty="0"/>
              <a:t>polgármester partner és véleményező véleményeltérése egyeztetése esetén egységesen jegyzőkönyvet készít</a:t>
            </a:r>
          </a:p>
          <a:p>
            <a:pPr lvl="1"/>
            <a:r>
              <a:rPr lang="hu-HU" sz="2000" dirty="0"/>
              <a:t>véleményezési szakasz lezárásáról dönthet az átruházott hatáskörben eljáró is</a:t>
            </a:r>
            <a:endParaRPr lang="hu-HU" sz="2400" dirty="0"/>
          </a:p>
          <a:p>
            <a:endParaRPr lang="hu-HU" sz="2400" dirty="0"/>
          </a:p>
        </p:txBody>
      </p:sp>
    </p:spTree>
    <p:extLst>
      <p:ext uri="{BB962C8B-B14F-4D97-AF65-F5344CB8AC3E}">
        <p14:creationId xmlns:p14="http://schemas.microsoft.com/office/powerpoint/2010/main" val="39206929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sz="2400" b="1" dirty="0" err="1"/>
              <a:t>ÚjR</a:t>
            </a:r>
            <a:r>
              <a:rPr lang="hu-HU" sz="2400" b="1" dirty="0"/>
              <a:t>. </a:t>
            </a:r>
            <a:r>
              <a:rPr lang="hu-HU" sz="2400" b="1" dirty="0" err="1"/>
              <a:t>Méptv</a:t>
            </a:r>
            <a:r>
              <a:rPr lang="hu-HU" sz="2400" b="1" dirty="0"/>
              <a:t>.-vel összefüggő módosításai 3. </a:t>
            </a:r>
            <a:r>
              <a:rPr lang="hu-HU" sz="2000" dirty="0"/>
              <a:t>– 2024. október 1. után indult eljárásoknál</a:t>
            </a:r>
          </a:p>
          <a:p>
            <a:r>
              <a:rPr lang="hu-HU" sz="2200" dirty="0"/>
              <a:t>Az eljárási szabályok tekintetében 2.</a:t>
            </a:r>
          </a:p>
          <a:p>
            <a:pPr lvl="1"/>
            <a:r>
              <a:rPr lang="hu-HU" sz="2000" dirty="0"/>
              <a:t>záró szakasz</a:t>
            </a:r>
          </a:p>
          <a:p>
            <a:pPr lvl="2"/>
            <a:r>
              <a:rPr lang="hu-HU" sz="1600" dirty="0"/>
              <a:t>a benyújtandó dokumentáció tartalmi követelményének meghatározása</a:t>
            </a:r>
          </a:p>
          <a:p>
            <a:pPr lvl="2"/>
            <a:r>
              <a:rPr lang="hu-HU" sz="1600" dirty="0"/>
              <a:t>20 napos hiánypótlás, egy alkalommal legfeljebb 20 nappal meghosszabbítható</a:t>
            </a:r>
          </a:p>
          <a:p>
            <a:pPr lvl="1"/>
            <a:r>
              <a:rPr lang="hu-HU" sz="2000" dirty="0"/>
              <a:t>speciális szabályok</a:t>
            </a:r>
          </a:p>
          <a:p>
            <a:pPr lvl="2"/>
            <a:r>
              <a:rPr lang="hu-HU" sz="1600" b="1" dirty="0"/>
              <a:t>nem alkalmazható egyszerűsített eljárás új beépítésre szánt terület kijelölése esetén!</a:t>
            </a:r>
          </a:p>
          <a:p>
            <a:pPr lvl="2"/>
            <a:r>
              <a:rPr lang="hu-HU" sz="1600" dirty="0"/>
              <a:t>egyeztető tárgyalás tartása csak hiánytalan dokumentáció esetén, 15 napon belül</a:t>
            </a:r>
          </a:p>
          <a:p>
            <a:pPr lvl="2"/>
            <a:r>
              <a:rPr lang="hu-HU" sz="1600" dirty="0"/>
              <a:t>rövid eljárás esetköre, ha a </a:t>
            </a:r>
            <a:r>
              <a:rPr lang="hu-HU" sz="1600" dirty="0" err="1"/>
              <a:t>Tkr</a:t>
            </a:r>
            <a:r>
              <a:rPr lang="hu-HU" sz="1600" dirty="0"/>
              <a:t>. változatlan tartalommal kerül beemelésre a HÉSZ-be</a:t>
            </a:r>
          </a:p>
          <a:p>
            <a:pPr lvl="3"/>
            <a:r>
              <a:rPr lang="hu-HU" sz="1400" dirty="0"/>
              <a:t>nem kell megalapozó és alátámasztó</a:t>
            </a:r>
          </a:p>
          <a:p>
            <a:pPr lvl="3"/>
            <a:r>
              <a:rPr lang="hu-HU" sz="1400" dirty="0"/>
              <a:t>a módosítást az önk. főépítész is elkészítheti</a:t>
            </a:r>
            <a:endParaRPr lang="hu-HU" sz="2000" dirty="0"/>
          </a:p>
          <a:p>
            <a:r>
              <a:rPr lang="hu-HU" sz="2200" dirty="0"/>
              <a:t>Átmeneti rendelkezések</a:t>
            </a:r>
          </a:p>
          <a:p>
            <a:pPr lvl="1"/>
            <a:r>
              <a:rPr lang="hu-HU" sz="2000" dirty="0"/>
              <a:t>a </a:t>
            </a:r>
            <a:r>
              <a:rPr lang="hu-HU" sz="2000" dirty="0" err="1"/>
              <a:t>Tr</a:t>
            </a:r>
            <a:r>
              <a:rPr lang="hu-HU" sz="2000" dirty="0"/>
              <a:t>. I.-IV. fejezeteinek és mellékleteinek tartalmi követelményeit kell alkalmazni</a:t>
            </a:r>
          </a:p>
          <a:p>
            <a:pPr lvl="2"/>
            <a:r>
              <a:rPr lang="hu-HU" sz="1600" dirty="0"/>
              <a:t>a </a:t>
            </a:r>
            <a:r>
              <a:rPr lang="hu-HU" sz="1600" dirty="0" err="1"/>
              <a:t>Tr</a:t>
            </a:r>
            <a:r>
              <a:rPr lang="hu-HU" sz="1600" dirty="0"/>
              <a:t>. alapú fejlesztési és rendezési tervek készítésénél és módosításánál</a:t>
            </a:r>
          </a:p>
          <a:p>
            <a:pPr lvl="2"/>
            <a:r>
              <a:rPr lang="hu-HU" sz="1600" dirty="0"/>
              <a:t>a </a:t>
            </a:r>
            <a:r>
              <a:rPr lang="hu-HU" sz="1600" dirty="0" err="1"/>
              <a:t>régiOTÉK</a:t>
            </a:r>
            <a:r>
              <a:rPr lang="hu-HU" sz="1600" dirty="0"/>
              <a:t> alapú helyi építési szabályzatok módosításánál</a:t>
            </a:r>
          </a:p>
          <a:p>
            <a:pPr lvl="2"/>
            <a:r>
              <a:rPr lang="hu-HU" sz="1600" dirty="0"/>
              <a:t>(pl. kiemelt fejlesztési terület fogalmának eltérő meghatározása)</a:t>
            </a:r>
          </a:p>
          <a:p>
            <a:pPr lvl="1"/>
            <a:r>
              <a:rPr lang="hu-HU" sz="2000" dirty="0"/>
              <a:t>meglévő településszerkezeti terv esetén a BIA számítás a szerkezeti terv része</a:t>
            </a:r>
          </a:p>
          <a:p>
            <a:r>
              <a:rPr lang="hu-HU" sz="2200" dirty="0"/>
              <a:t>Településképi bejelentés esetkörök meghatározása (13. melléklet)</a:t>
            </a:r>
          </a:p>
        </p:txBody>
      </p:sp>
    </p:spTree>
    <p:extLst>
      <p:ext uri="{BB962C8B-B14F-4D97-AF65-F5344CB8AC3E}">
        <p14:creationId xmlns:p14="http://schemas.microsoft.com/office/powerpoint/2010/main" val="31678000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EB38D1B-626F-4012-B99D-481BA53857AB}"/>
              </a:ext>
            </a:extLst>
          </p:cNvPr>
          <p:cNvSpPr>
            <a:spLocks noGrp="1"/>
          </p:cNvSpPr>
          <p:nvPr>
            <p:ph type="title"/>
          </p:nvPr>
        </p:nvSpPr>
        <p:spPr>
          <a:xfrm>
            <a:off x="838200" y="365125"/>
            <a:ext cx="10515600" cy="515719"/>
          </a:xfrm>
        </p:spPr>
        <p:txBody>
          <a:bodyPr>
            <a:normAutofit/>
          </a:bodyPr>
          <a:lstStyle/>
          <a:p>
            <a:pPr algn="ctr"/>
            <a:r>
              <a:rPr lang="hu-HU" sz="2400" b="1" dirty="0">
                <a:latin typeface="Calibri" panose="020F0502020204030204" pitchFamily="34" charset="0"/>
                <a:cs typeface="Calibri" panose="020F0502020204030204" pitchFamily="34" charset="0"/>
              </a:rPr>
              <a:t>OTÉK ÉS TÉKA településrendezéssel összefüggő átmeneti rendelkezései</a:t>
            </a:r>
          </a:p>
        </p:txBody>
      </p:sp>
      <p:sp>
        <p:nvSpPr>
          <p:cNvPr id="3" name="Tartalom helye 2">
            <a:extLst>
              <a:ext uri="{FF2B5EF4-FFF2-40B4-BE49-F238E27FC236}">
                <a16:creationId xmlns:a16="http://schemas.microsoft.com/office/drawing/2014/main" id="{37D3DF79-289E-428A-9BE5-2DE29B8CF44F}"/>
              </a:ext>
            </a:extLst>
          </p:cNvPr>
          <p:cNvSpPr>
            <a:spLocks noGrp="1"/>
          </p:cNvSpPr>
          <p:nvPr>
            <p:ph idx="1"/>
          </p:nvPr>
        </p:nvSpPr>
        <p:spPr>
          <a:xfrm>
            <a:off x="838200" y="1065402"/>
            <a:ext cx="10515600" cy="5234730"/>
          </a:xfrm>
        </p:spPr>
        <p:txBody>
          <a:bodyPr numCol="2">
            <a:normAutofit/>
          </a:bodyPr>
          <a:lstStyle/>
          <a:p>
            <a:pPr marL="0" indent="0" algn="ctr">
              <a:buNone/>
            </a:pPr>
            <a:r>
              <a:rPr lang="hu-HU" sz="2400" b="1" dirty="0"/>
              <a:t>OTÉK 121. § - </a:t>
            </a:r>
            <a:r>
              <a:rPr lang="hu-HU" sz="2400" dirty="0"/>
              <a:t>2024. december 31-ig</a:t>
            </a:r>
          </a:p>
          <a:p>
            <a:pPr marL="0" indent="0" algn="ctr">
              <a:buNone/>
            </a:pPr>
            <a:endParaRPr lang="hu-HU" sz="2400" dirty="0"/>
          </a:p>
          <a:p>
            <a:r>
              <a:rPr lang="hu-HU" sz="2400" dirty="0" err="1"/>
              <a:t>régiOTÉK</a:t>
            </a:r>
            <a:r>
              <a:rPr lang="hu-HU" sz="2400" dirty="0"/>
              <a:t> alapú terv módosítása esetén</a:t>
            </a:r>
          </a:p>
          <a:p>
            <a:pPr lvl="1"/>
            <a:r>
              <a:rPr lang="hu-HU" sz="2000" dirty="0" err="1"/>
              <a:t>régiOTÉK</a:t>
            </a:r>
            <a:r>
              <a:rPr lang="hu-HU" sz="2000" dirty="0"/>
              <a:t> II. fejezet + 1. melléklet</a:t>
            </a:r>
          </a:p>
          <a:p>
            <a:pPr lvl="1"/>
            <a:r>
              <a:rPr lang="hu-HU" sz="2000" dirty="0"/>
              <a:t>OTÉK hatályos III. fejezet</a:t>
            </a:r>
          </a:p>
          <a:p>
            <a:r>
              <a:rPr lang="hu-HU" sz="2400" dirty="0" err="1"/>
              <a:t>Tr</a:t>
            </a:r>
            <a:r>
              <a:rPr lang="hu-HU" sz="2400" dirty="0"/>
              <a:t>. alapú terv módosítása esetén</a:t>
            </a:r>
          </a:p>
          <a:p>
            <a:pPr lvl="1"/>
            <a:r>
              <a:rPr lang="hu-HU" sz="2000" dirty="0"/>
              <a:t>2021. július 15-én hatályos OTÉK II. fejezet + 1. és 2. melléklet</a:t>
            </a:r>
          </a:p>
          <a:p>
            <a:pPr lvl="1"/>
            <a:r>
              <a:rPr lang="hu-HU" sz="2000" dirty="0"/>
              <a:t>OTÉK hatályos III. fejezet</a:t>
            </a:r>
          </a:p>
          <a:p>
            <a:r>
              <a:rPr lang="hu-HU" sz="2400" dirty="0"/>
              <a:t>új településterv készítésénél</a:t>
            </a:r>
          </a:p>
          <a:p>
            <a:pPr lvl="1"/>
            <a:r>
              <a:rPr lang="hu-HU" sz="2000" dirty="0"/>
              <a:t>hatályos OTÉK</a:t>
            </a:r>
          </a:p>
          <a:p>
            <a:pPr marL="457200" lvl="1" indent="0" algn="ctr">
              <a:buNone/>
            </a:pPr>
            <a:endParaRPr lang="hu-HU" b="1" dirty="0"/>
          </a:p>
          <a:p>
            <a:pPr marL="457200" lvl="1" indent="0" algn="ctr">
              <a:buNone/>
            </a:pPr>
            <a:endParaRPr lang="hu-HU" b="1" dirty="0"/>
          </a:p>
          <a:p>
            <a:pPr marL="457200" lvl="1" indent="0" algn="ctr">
              <a:buNone/>
            </a:pPr>
            <a:r>
              <a:rPr lang="hu-HU" b="1" dirty="0"/>
              <a:t>TÉKA 135. § - </a:t>
            </a:r>
            <a:r>
              <a:rPr lang="hu-HU" dirty="0"/>
              <a:t>2025. január 1-től</a:t>
            </a:r>
          </a:p>
          <a:p>
            <a:pPr marL="457200" lvl="1" indent="0">
              <a:buNone/>
            </a:pPr>
            <a:endParaRPr lang="hu-HU" sz="2800" dirty="0"/>
          </a:p>
          <a:p>
            <a:r>
              <a:rPr lang="hu-HU" sz="2400" dirty="0" err="1"/>
              <a:t>régiOTÉK</a:t>
            </a:r>
            <a:r>
              <a:rPr lang="hu-HU" sz="2400" dirty="0"/>
              <a:t> alapú terv módosítása esetén</a:t>
            </a:r>
          </a:p>
          <a:p>
            <a:pPr lvl="1"/>
            <a:r>
              <a:rPr lang="hu-HU" sz="2000" dirty="0" err="1"/>
              <a:t>régiOTÉK</a:t>
            </a:r>
            <a:r>
              <a:rPr lang="hu-HU" sz="2000" dirty="0"/>
              <a:t> II. és III. fejezet + 1. melléklet</a:t>
            </a:r>
          </a:p>
          <a:p>
            <a:r>
              <a:rPr lang="hu-HU" sz="2400" dirty="0" err="1"/>
              <a:t>Tr</a:t>
            </a:r>
            <a:r>
              <a:rPr lang="hu-HU" sz="2400" dirty="0"/>
              <a:t>. alapú terv módosítása esetén</a:t>
            </a:r>
          </a:p>
          <a:p>
            <a:pPr lvl="1"/>
            <a:r>
              <a:rPr lang="hu-HU" sz="2000" dirty="0"/>
              <a:t>2012. augusztus 6-át követően hatályos OTÉK II. és III. fejezet + 1. és 2. melléklet</a:t>
            </a:r>
          </a:p>
          <a:p>
            <a:r>
              <a:rPr lang="hu-HU" sz="2400" dirty="0"/>
              <a:t>2024. december 31-ig elkészült új településterv módosítása esetén</a:t>
            </a:r>
          </a:p>
          <a:p>
            <a:pPr lvl="1"/>
            <a:r>
              <a:rPr lang="hu-HU" sz="2000" dirty="0"/>
              <a:t>2024. december 31-én hatályos OTÉK II. és III. fejezet + 1. és 2. melléklet</a:t>
            </a:r>
          </a:p>
          <a:p>
            <a:r>
              <a:rPr lang="hu-HU" sz="2400" dirty="0"/>
              <a:t>2025. január 1-jét követően elkészülő településterv esetén TÉKA</a:t>
            </a:r>
          </a:p>
        </p:txBody>
      </p:sp>
    </p:spTree>
    <p:extLst>
      <p:ext uri="{BB962C8B-B14F-4D97-AF65-F5344CB8AC3E}">
        <p14:creationId xmlns:p14="http://schemas.microsoft.com/office/powerpoint/2010/main" val="42144798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ép 1">
            <a:extLst>
              <a:ext uri="{FF2B5EF4-FFF2-40B4-BE49-F238E27FC236}">
                <a16:creationId xmlns:a16="http://schemas.microsoft.com/office/drawing/2014/main" id="{75BD88BE-CD38-4B84-8C57-02859ED0E36D}"/>
              </a:ext>
            </a:extLst>
          </p:cNvPr>
          <p:cNvPicPr>
            <a:picLocks noChangeAspect="1"/>
          </p:cNvPicPr>
          <p:nvPr/>
        </p:nvPicPr>
        <p:blipFill>
          <a:blip r:embed="rId2"/>
          <a:stretch>
            <a:fillRect/>
          </a:stretch>
        </p:blipFill>
        <p:spPr>
          <a:xfrm>
            <a:off x="2961420" y="0"/>
            <a:ext cx="6269159" cy="6858000"/>
          </a:xfrm>
          <a:prstGeom prst="rect">
            <a:avLst/>
          </a:prstGeom>
        </p:spPr>
      </p:pic>
    </p:spTree>
    <p:extLst>
      <p:ext uri="{BB962C8B-B14F-4D97-AF65-F5344CB8AC3E}">
        <p14:creationId xmlns:p14="http://schemas.microsoft.com/office/powerpoint/2010/main" val="4008558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486562"/>
            <a:ext cx="10515600" cy="6023296"/>
          </a:xfrm>
        </p:spPr>
        <p:txBody>
          <a:bodyPr>
            <a:noAutofit/>
          </a:bodyPr>
          <a:lstStyle/>
          <a:p>
            <a:pPr marL="0" indent="0" algn="just">
              <a:buNone/>
            </a:pPr>
            <a:r>
              <a:rPr lang="hu-HU" sz="2400" b="1" dirty="0"/>
              <a:t>2024. október 1-jén léptek hatályba</a:t>
            </a:r>
          </a:p>
          <a:p>
            <a:pPr lvl="0" algn="just"/>
            <a:r>
              <a:rPr lang="hu-HU" sz="2000" b="1" dirty="0"/>
              <a:t>281/2024. (IX. 30.) Korm. rendelet az építésügyi hatósági eljárásokról és ellenőrzésekről (</a:t>
            </a:r>
            <a:r>
              <a:rPr lang="hu-HU" sz="2000" b="1" dirty="0" err="1"/>
              <a:t>Eljr</a:t>
            </a:r>
            <a:r>
              <a:rPr lang="hu-HU" sz="2000" b="1" dirty="0"/>
              <a:t>.)</a:t>
            </a:r>
            <a:endParaRPr lang="hu-HU" sz="2000" dirty="0"/>
          </a:p>
          <a:p>
            <a:pPr lvl="0" algn="just"/>
            <a:r>
              <a:rPr lang="hu-HU" sz="2000" b="1" dirty="0"/>
              <a:t>282/2024. (IX. 30.) Korm. rendelet a települési zöldinfrastruktúráról, a zöldfelületi tanúsítványról és a zöld védjegyről (Zöldr.)</a:t>
            </a:r>
          </a:p>
          <a:p>
            <a:pPr lvl="0" algn="just"/>
            <a:r>
              <a:rPr lang="hu-HU" sz="2000" b="1" dirty="0"/>
              <a:t>283/2024. (IX. 30.) Korm. rendelet az építészeti és településrendezési tervtanácsokról (</a:t>
            </a:r>
            <a:r>
              <a:rPr lang="hu-HU" sz="2000" b="1" dirty="0" err="1"/>
              <a:t>Tervtr</a:t>
            </a:r>
            <a:r>
              <a:rPr lang="hu-HU" sz="2000" b="1" dirty="0"/>
              <a:t>.)</a:t>
            </a:r>
            <a:endParaRPr lang="hu-HU" sz="2000" dirty="0"/>
          </a:p>
          <a:p>
            <a:pPr algn="just"/>
            <a:r>
              <a:rPr lang="hu-HU" sz="2000" dirty="0"/>
              <a:t>237/2024. (VIII. 8.) Korm. rendelet az építésügyi hatóságok kijelöléséről és működési feltételeiről</a:t>
            </a:r>
          </a:p>
          <a:p>
            <a:pPr marL="0" indent="0" algn="just">
              <a:buNone/>
            </a:pPr>
            <a:endParaRPr lang="hu-HU" sz="2400" b="1" dirty="0"/>
          </a:p>
          <a:p>
            <a:pPr marL="0" indent="0" algn="just">
              <a:buNone/>
            </a:pPr>
            <a:r>
              <a:rPr lang="hu-HU" sz="2400" b="1" dirty="0"/>
              <a:t>2024. október 1-től módosult</a:t>
            </a:r>
          </a:p>
          <a:p>
            <a:pPr lvl="0" algn="just"/>
            <a:r>
              <a:rPr lang="hu-HU" sz="2000" b="1" dirty="0"/>
              <a:t>419/2021. (VII. 15.) Korm. rendelet a településtervek tartalmáról, elkészítésének és elfogadásának rendjéről, valamint egyes településrendezési sajátos jogintézményekről</a:t>
            </a:r>
            <a:endParaRPr lang="hu-HU" sz="2000" dirty="0"/>
          </a:p>
          <a:p>
            <a:pPr lvl="0" algn="just"/>
            <a:r>
              <a:rPr lang="hu-HU" sz="2000" dirty="0"/>
              <a:t>275/2013. (VII. 16.) Korm. rendelet az építési termék építménybe történő betervezésének és beépítésének, ennek során a teljesítmény igazolásának részletes szabályairól</a:t>
            </a:r>
          </a:p>
          <a:p>
            <a:pPr algn="just"/>
            <a:r>
              <a:rPr lang="hu-HU" sz="2000" dirty="0"/>
              <a:t>266/2013. (VII. 11.) Korm. rendelet az építésügyi és az építésüggyel összefüggő szakmagyakorlási tevékenységekről</a:t>
            </a:r>
          </a:p>
          <a:p>
            <a:pPr marL="0" indent="0" algn="just">
              <a:buNone/>
            </a:pPr>
            <a:endParaRPr lang="hu-HU" sz="2400" dirty="0"/>
          </a:p>
        </p:txBody>
      </p:sp>
    </p:spTree>
    <p:extLst>
      <p:ext uri="{BB962C8B-B14F-4D97-AF65-F5344CB8AC3E}">
        <p14:creationId xmlns:p14="http://schemas.microsoft.com/office/powerpoint/2010/main" val="41019631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sz="2400" b="1" dirty="0"/>
              <a:t>A Zöldr. településrendezéssel összefüggő módosításai </a:t>
            </a:r>
            <a:r>
              <a:rPr lang="hu-HU" sz="2000" dirty="0"/>
              <a:t>– 2024. október 1. után indult eljárásoknál (II. fejezet és 7. §)</a:t>
            </a:r>
          </a:p>
          <a:p>
            <a:r>
              <a:rPr lang="hu-HU" sz="2000" dirty="0"/>
              <a:t>települési zöldinfrastruktúra ökoszisztéma szolgáltatások biztosítása – teljes közigazgatási területen</a:t>
            </a:r>
          </a:p>
          <a:p>
            <a:pPr lvl="1"/>
            <a:r>
              <a:rPr lang="hu-HU" sz="2000" dirty="0" err="1"/>
              <a:t>Méptv</a:t>
            </a:r>
            <a:r>
              <a:rPr lang="hu-HU" sz="2000" dirty="0"/>
              <a:t>. 16. § 123. települési zöldinfrastruktúra: jellemzően zöldfelülettel borított vagy – kékinfrastruktúrának minősülő – vízfelülettel borított területek széles körű ökoszisztéma-szolgáltatásokat nyújtó, </a:t>
            </a:r>
            <a:r>
              <a:rPr lang="hu-HU" sz="2000" dirty="0" err="1"/>
              <a:t>stratégiailag</a:t>
            </a:r>
            <a:r>
              <a:rPr lang="hu-HU" sz="2000" dirty="0"/>
              <a:t> tervezett hálózata, amely a településtervben kerül meghatározásra, és az életminőség javítását, az egészség-, a klíma-, a településkép-, a környezet-, a természet- és a tájvédelem biztosítását szolgálja, amely része az országos zöldinfrastruktúra hálózatának</a:t>
            </a:r>
          </a:p>
          <a:p>
            <a:pPr lvl="1"/>
            <a:r>
              <a:rPr lang="hu-HU" sz="2000" dirty="0"/>
              <a:t>szélsőségek hőm. különbségek csökkentése, csapadék megtartása, beporzók védelme, mentális hatás</a:t>
            </a:r>
          </a:p>
          <a:p>
            <a:r>
              <a:rPr lang="hu-HU" sz="2000" dirty="0"/>
              <a:t>biológiai sokféleség megőrzése és növelése, klímaváltozás hatásainak csökkentése</a:t>
            </a:r>
          </a:p>
          <a:p>
            <a:r>
              <a:rPr lang="hu-HU" sz="2000" dirty="0"/>
              <a:t>térbeli folytonosság, kiegyenlített ellátottság, sajátos helyi igények</a:t>
            </a:r>
          </a:p>
          <a:p>
            <a:pPr lvl="1"/>
            <a:r>
              <a:rPr lang="hu-HU" sz="1600" dirty="0"/>
              <a:t>telkek szintjén is biztosítani kell a folytonosságot</a:t>
            </a:r>
          </a:p>
          <a:p>
            <a:r>
              <a:rPr lang="hu-HU" sz="2000" dirty="0"/>
              <a:t>zöldinfrastruktúra fenntartása, működtetése, kapcsolódó funkció = szürkeinfrastruktúra</a:t>
            </a:r>
          </a:p>
          <a:p>
            <a:pPr lvl="1"/>
            <a:r>
              <a:rPr lang="hu-HU" sz="1600" dirty="0"/>
              <a:t>vízgazdálkodás támogatása</a:t>
            </a:r>
          </a:p>
          <a:p>
            <a:pPr lvl="1"/>
            <a:r>
              <a:rPr lang="hu-HU" sz="1600" dirty="0"/>
              <a:t>egyéb elhelyezési feltételek, szempontok</a:t>
            </a:r>
          </a:p>
        </p:txBody>
      </p:sp>
    </p:spTree>
    <p:extLst>
      <p:ext uri="{BB962C8B-B14F-4D97-AF65-F5344CB8AC3E}">
        <p14:creationId xmlns:p14="http://schemas.microsoft.com/office/powerpoint/2010/main" val="42164275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sz="2400" b="1" dirty="0"/>
              <a:t>A </a:t>
            </a:r>
            <a:r>
              <a:rPr lang="hu-HU" sz="2400" b="1" dirty="0" err="1"/>
              <a:t>THEr</a:t>
            </a:r>
            <a:r>
              <a:rPr lang="hu-HU" sz="2400" b="1" dirty="0"/>
              <a:t>. módosításai </a:t>
            </a:r>
            <a:r>
              <a:rPr lang="hu-HU" sz="2000" dirty="0"/>
              <a:t>– 2024. október 1. után indult eljárásoknál</a:t>
            </a:r>
          </a:p>
          <a:p>
            <a:pPr marL="0" indent="0">
              <a:buNone/>
            </a:pPr>
            <a:endParaRPr lang="hu-HU" sz="2400" dirty="0"/>
          </a:p>
          <a:p>
            <a:r>
              <a:rPr lang="hu-HU" sz="2400" dirty="0"/>
              <a:t>nem kérelmezhető, hanem kötelező kérelmezni, ha valamelyik esetkör fennáll</a:t>
            </a:r>
          </a:p>
          <a:p>
            <a:r>
              <a:rPr lang="hu-HU" sz="2400" dirty="0"/>
              <a:t>egyszerűsödtek az eljárás típusok: beillesztés, pontosítás, új beépítésre szánt terület kivételes kijelölése, területcsere, összhang igazolása</a:t>
            </a:r>
          </a:p>
          <a:p>
            <a:r>
              <a:rPr lang="hu-HU" sz="2400" dirty="0"/>
              <a:t>az eljárásokat csak az önkormányzat, kijelölt önkormányzat, vármegyei önkormányzat kezdeményezheti</a:t>
            </a:r>
          </a:p>
          <a:p>
            <a:r>
              <a:rPr lang="hu-HU" sz="2400" dirty="0"/>
              <a:t>az egyes eljárás típusokra vonatkozóan meghatározza a kérelem és mellékleteinek tartalmát</a:t>
            </a:r>
          </a:p>
          <a:p>
            <a:r>
              <a:rPr lang="hu-HU" sz="2400" dirty="0"/>
              <a:t>a THE nyilvántartás tartalmát és a jelentési kötelezettséget is szabályozza</a:t>
            </a:r>
          </a:p>
          <a:p>
            <a:r>
              <a:rPr lang="hu-HU" sz="2400" dirty="0"/>
              <a:t>kiegészül egy 3. melléklettel, tekintettel a vízügyi hatósági hatáskör megváltozására (Katasztrófavédelemtől Kormányhivatalokhoz)</a:t>
            </a:r>
          </a:p>
        </p:txBody>
      </p:sp>
    </p:spTree>
    <p:extLst>
      <p:ext uri="{BB962C8B-B14F-4D97-AF65-F5344CB8AC3E}">
        <p14:creationId xmlns:p14="http://schemas.microsoft.com/office/powerpoint/2010/main" val="2040727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5F304F3-8F14-47C8-99F5-6A7BCC3233AB}"/>
              </a:ext>
            </a:extLst>
          </p:cNvPr>
          <p:cNvSpPr>
            <a:spLocks noGrp="1"/>
          </p:cNvSpPr>
          <p:nvPr>
            <p:ph type="title"/>
          </p:nvPr>
        </p:nvSpPr>
        <p:spPr>
          <a:xfrm>
            <a:off x="838200" y="805343"/>
            <a:ext cx="10515600" cy="1635853"/>
          </a:xfrm>
        </p:spPr>
        <p:txBody>
          <a:bodyPr>
            <a:normAutofit/>
          </a:bodyPr>
          <a:lstStyle/>
          <a:p>
            <a:pPr algn="ctr"/>
            <a:r>
              <a:rPr lang="hu-HU" sz="2800" dirty="0">
                <a:latin typeface="+mn-lt"/>
              </a:rPr>
              <a:t>Köszönöm a figyelmet</a:t>
            </a:r>
            <a:br>
              <a:rPr lang="hu-HU" sz="2800" dirty="0">
                <a:latin typeface="+mn-lt"/>
              </a:rPr>
            </a:br>
            <a:r>
              <a:rPr lang="hu-HU" sz="2800" dirty="0">
                <a:latin typeface="+mn-lt"/>
              </a:rPr>
              <a:t>az Állami Főépítészi Iroda munkatársai nevében is!</a:t>
            </a:r>
          </a:p>
        </p:txBody>
      </p:sp>
      <p:sp>
        <p:nvSpPr>
          <p:cNvPr id="3" name="Tartalom helye 2">
            <a:extLst>
              <a:ext uri="{FF2B5EF4-FFF2-40B4-BE49-F238E27FC236}">
                <a16:creationId xmlns:a16="http://schemas.microsoft.com/office/drawing/2014/main" id="{D7D41EEA-6F60-413F-90F1-993D1410A50F}"/>
              </a:ext>
            </a:extLst>
          </p:cNvPr>
          <p:cNvSpPr>
            <a:spLocks noGrp="1"/>
          </p:cNvSpPr>
          <p:nvPr>
            <p:ph idx="1"/>
          </p:nvPr>
        </p:nvSpPr>
        <p:spPr>
          <a:xfrm>
            <a:off x="838200" y="2617365"/>
            <a:ext cx="10515600" cy="3559598"/>
          </a:xfrm>
        </p:spPr>
        <p:txBody>
          <a:bodyPr numCol="2">
            <a:normAutofit fontScale="92500" lnSpcReduction="10000"/>
          </a:bodyPr>
          <a:lstStyle/>
          <a:p>
            <a:pPr marL="0" indent="0" algn="ctr">
              <a:buNone/>
            </a:pPr>
            <a:endParaRPr lang="hu-HU" sz="2000" dirty="0"/>
          </a:p>
          <a:p>
            <a:pPr marL="0" indent="0" algn="ctr">
              <a:buNone/>
            </a:pPr>
            <a:r>
              <a:rPr lang="hu-HU" sz="2000" dirty="0"/>
              <a:t>Szombathely, Berzsenyi tér 1.</a:t>
            </a:r>
          </a:p>
          <a:p>
            <a:pPr marL="0" indent="0" algn="ctr">
              <a:buNone/>
            </a:pPr>
            <a:r>
              <a:rPr lang="hu-HU" sz="2000" dirty="0">
                <a:hlinkClick r:id="rId2"/>
              </a:rPr>
              <a:t>allami.foepitesz@vas.gov.hu</a:t>
            </a:r>
            <a:endParaRPr lang="hu-HU" sz="2000" dirty="0"/>
          </a:p>
          <a:p>
            <a:pPr marL="0" indent="0" algn="ctr">
              <a:buNone/>
            </a:pPr>
            <a:r>
              <a:rPr lang="hu-HU" sz="2000" dirty="0"/>
              <a:t>Hivatali kapu:</a:t>
            </a:r>
          </a:p>
          <a:p>
            <a:pPr marL="0" indent="0" algn="ctr">
              <a:buNone/>
            </a:pPr>
            <a:r>
              <a:rPr lang="hu-HU" sz="2000" dirty="0"/>
              <a:t>VVKHAFI</a:t>
            </a:r>
          </a:p>
          <a:p>
            <a:pPr marL="0" indent="0" algn="ctr">
              <a:buNone/>
            </a:pPr>
            <a:r>
              <a:rPr lang="hu-HU" sz="2000" dirty="0"/>
              <a:t>KRID: 768876923</a:t>
            </a:r>
          </a:p>
          <a:p>
            <a:pPr marL="0" indent="0" algn="ctr">
              <a:buNone/>
            </a:pPr>
            <a:r>
              <a:rPr lang="hu-HU" sz="2000" dirty="0"/>
              <a:t>Tel: +36-30-716-6569</a:t>
            </a:r>
          </a:p>
          <a:p>
            <a:pPr marL="0" indent="0" algn="ctr">
              <a:buNone/>
            </a:pPr>
            <a:r>
              <a:rPr lang="hu-HU" sz="2000" dirty="0">
                <a:hlinkClick r:id="rId3"/>
              </a:rPr>
              <a:t>https://kormanyhivatalok.hu/kormanyhivatalok/vas/megye/szervezet/allami-foepiteszi-iroda</a:t>
            </a:r>
            <a:endParaRPr lang="hu-HU" sz="2000" dirty="0"/>
          </a:p>
          <a:p>
            <a:pPr marL="0" indent="0" algn="ctr">
              <a:buNone/>
            </a:pPr>
            <a:endParaRPr lang="hu-HU" sz="2000" dirty="0"/>
          </a:p>
          <a:p>
            <a:pPr marL="0" indent="0" algn="ctr">
              <a:buNone/>
            </a:pPr>
            <a:r>
              <a:rPr lang="hu-HU" sz="2000" dirty="0"/>
              <a:t>Csermelyi Andrea</a:t>
            </a:r>
          </a:p>
          <a:p>
            <a:pPr marL="0" indent="0" algn="ctr">
              <a:buNone/>
            </a:pPr>
            <a:r>
              <a:rPr lang="hu-HU" sz="2000" dirty="0"/>
              <a:t>Boldizsár-Ámon Szilvia</a:t>
            </a:r>
          </a:p>
          <a:p>
            <a:pPr marL="0" indent="0" algn="ctr">
              <a:buNone/>
            </a:pPr>
            <a:r>
              <a:rPr lang="hu-HU" sz="2000" dirty="0"/>
              <a:t>Farkas Roland</a:t>
            </a:r>
          </a:p>
          <a:p>
            <a:pPr marL="0" indent="0" algn="ctr">
              <a:buNone/>
            </a:pPr>
            <a:r>
              <a:rPr lang="hu-HU" sz="2000" dirty="0"/>
              <a:t>Dr. Kiss Veronika</a:t>
            </a:r>
          </a:p>
          <a:p>
            <a:pPr marL="0" indent="0" algn="ctr">
              <a:buNone/>
            </a:pPr>
            <a:r>
              <a:rPr lang="hu-HU" sz="2000" dirty="0"/>
              <a:t>Dr. Somogyi Viktória</a:t>
            </a:r>
          </a:p>
          <a:p>
            <a:pPr marL="0" indent="0" algn="ctr">
              <a:buNone/>
            </a:pPr>
            <a:r>
              <a:rPr lang="hu-HU" sz="2000" dirty="0"/>
              <a:t>Dr. </a:t>
            </a:r>
            <a:r>
              <a:rPr lang="hu-HU" sz="2000" dirty="0" err="1"/>
              <a:t>Sövegjártó</a:t>
            </a:r>
            <a:r>
              <a:rPr lang="hu-HU" sz="2000" dirty="0"/>
              <a:t> Luca</a:t>
            </a:r>
          </a:p>
          <a:p>
            <a:pPr marL="0" indent="0" algn="ctr">
              <a:buNone/>
            </a:pPr>
            <a:r>
              <a:rPr lang="hu-HU" sz="2000" dirty="0" err="1"/>
              <a:t>Kutasi</a:t>
            </a:r>
            <a:r>
              <a:rPr lang="hu-HU" sz="2000" dirty="0"/>
              <a:t> Nikoletta</a:t>
            </a:r>
          </a:p>
          <a:p>
            <a:pPr marL="0" indent="0" algn="ctr">
              <a:buNone/>
            </a:pPr>
            <a:r>
              <a:rPr lang="hu-HU" sz="2000" dirty="0"/>
              <a:t>Takácsné </a:t>
            </a:r>
            <a:r>
              <a:rPr lang="hu-HU" sz="2000" dirty="0" err="1"/>
              <a:t>Knizner</a:t>
            </a:r>
            <a:r>
              <a:rPr lang="hu-HU" sz="2000" dirty="0"/>
              <a:t> Beáta</a:t>
            </a:r>
          </a:p>
          <a:p>
            <a:pPr marL="0" indent="0" algn="ctr">
              <a:buNone/>
            </a:pPr>
            <a:r>
              <a:rPr lang="hu-HU" sz="2000" dirty="0"/>
              <a:t>Takács Petra</a:t>
            </a:r>
          </a:p>
        </p:txBody>
      </p:sp>
    </p:spTree>
    <p:extLst>
      <p:ext uri="{BB962C8B-B14F-4D97-AF65-F5344CB8AC3E}">
        <p14:creationId xmlns:p14="http://schemas.microsoft.com/office/powerpoint/2010/main" val="3675090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lgn="just">
              <a:buNone/>
            </a:pPr>
            <a:r>
              <a:rPr lang="hu-HU" sz="2400" b="1" dirty="0"/>
              <a:t>2024. október 1-től módosult</a:t>
            </a:r>
          </a:p>
          <a:p>
            <a:pPr algn="just"/>
            <a:r>
              <a:rPr lang="hu-HU" sz="2200" dirty="0"/>
              <a:t>191/2009. (IX. 15.) Korm. rendelet az építőipari kivitelezési tevékenységről</a:t>
            </a:r>
            <a:endParaRPr lang="hu-HU" sz="2200" b="1" dirty="0"/>
          </a:p>
          <a:p>
            <a:pPr lvl="0" algn="just"/>
            <a:r>
              <a:rPr lang="hu-HU" sz="2200" b="1" dirty="0"/>
              <a:t>190/2009. (IX. 15.) Korm. rendelet a </a:t>
            </a:r>
            <a:r>
              <a:rPr lang="hu-HU" sz="2200" b="1" dirty="0" err="1"/>
              <a:t>főépítészi</a:t>
            </a:r>
            <a:r>
              <a:rPr lang="hu-HU" sz="2200" b="1" dirty="0"/>
              <a:t> tevékenységről (</a:t>
            </a:r>
            <a:r>
              <a:rPr lang="hu-HU" sz="2200" b="1" dirty="0" err="1"/>
              <a:t>Főépr</a:t>
            </a:r>
            <a:r>
              <a:rPr lang="hu-HU" sz="2200" b="1" dirty="0"/>
              <a:t>.)</a:t>
            </a:r>
            <a:endParaRPr lang="hu-HU" sz="2200" dirty="0"/>
          </a:p>
          <a:p>
            <a:pPr lvl="0" algn="just"/>
            <a:r>
              <a:rPr lang="hu-HU" sz="2200" b="1" dirty="0"/>
              <a:t>76/2009.(IV.8.) Korm. rendelet a területrendezési hatósági eljárásokról (</a:t>
            </a:r>
            <a:r>
              <a:rPr lang="hu-HU" sz="2200" b="1" dirty="0" err="1"/>
              <a:t>THEr</a:t>
            </a:r>
            <a:r>
              <a:rPr lang="hu-HU" sz="2200" b="1" dirty="0"/>
              <a:t>.)</a:t>
            </a:r>
          </a:p>
          <a:p>
            <a:pPr lvl="0" algn="just"/>
            <a:r>
              <a:rPr lang="hu-HU" sz="2200" dirty="0"/>
              <a:t>176/2008. (VI. 30.) Korm. rendelet az épületek energetikai jellemzőinek tanúsításáról</a:t>
            </a:r>
          </a:p>
          <a:p>
            <a:pPr algn="just"/>
            <a:r>
              <a:rPr lang="hu-HU" sz="2200" dirty="0"/>
              <a:t>245/2006. (XII. 5.) Korm. rendelet az építésügyi bírság megállapításának részletes szabályairól</a:t>
            </a:r>
          </a:p>
          <a:p>
            <a:pPr marL="0" indent="0">
              <a:buNone/>
            </a:pPr>
            <a:r>
              <a:rPr lang="hu-HU" sz="2400" b="1" dirty="0"/>
              <a:t>Várható további változások</a:t>
            </a:r>
          </a:p>
          <a:p>
            <a:pPr lvl="0"/>
            <a:r>
              <a:rPr lang="hu-HU" sz="2200" b="1" dirty="0"/>
              <a:t>hatályba lép 2025. január 1-jén: a 280/2024. (IX. 30.) Korm. rendelet a településrendezési és építési követelmények alapszabályzatáról</a:t>
            </a:r>
            <a:r>
              <a:rPr lang="hu-HU" sz="2200" dirty="0"/>
              <a:t> </a:t>
            </a:r>
            <a:r>
              <a:rPr lang="hu-HU" sz="2200" b="1" dirty="0"/>
              <a:t>(TÉKA)</a:t>
            </a:r>
            <a:r>
              <a:rPr lang="hu-HU" sz="2200" dirty="0"/>
              <a:t> és ezzel együtt hatályát veszti a </a:t>
            </a:r>
            <a:r>
              <a:rPr lang="hu-HU" sz="2200" b="1" dirty="0"/>
              <a:t>253/1997. (XII. 20.) Korm. rendelet az országos településrendezési és építési követelményekről (OTÉK)</a:t>
            </a:r>
          </a:p>
          <a:p>
            <a:pPr lvl="0"/>
            <a:r>
              <a:rPr lang="hu-HU" sz="2200" dirty="0"/>
              <a:t>68/2018.(IV.9.) Korm. rendelet a kulturális örökség védelmével kapcsolatos szabályokról módosítása</a:t>
            </a:r>
          </a:p>
          <a:p>
            <a:r>
              <a:rPr lang="hu-HU" sz="2200" dirty="0"/>
              <a:t>új a reklám-kormányrendelet a 104/2017.(IV.28.) helyett</a:t>
            </a:r>
          </a:p>
        </p:txBody>
      </p:sp>
    </p:spTree>
    <p:extLst>
      <p:ext uri="{BB962C8B-B14F-4D97-AF65-F5344CB8AC3E}">
        <p14:creationId xmlns:p14="http://schemas.microsoft.com/office/powerpoint/2010/main" val="3358741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lgn="just">
              <a:buNone/>
            </a:pPr>
            <a:r>
              <a:rPr lang="hu-HU" sz="2400" b="1" dirty="0"/>
              <a:t>A </a:t>
            </a:r>
            <a:r>
              <a:rPr lang="hu-HU" sz="2400" b="1" dirty="0" err="1"/>
              <a:t>Méptv</a:t>
            </a:r>
            <a:r>
              <a:rPr lang="hu-HU" sz="2400" b="1" dirty="0"/>
              <a:t>. hatálya</a:t>
            </a:r>
            <a:r>
              <a:rPr lang="hu-HU" sz="2400" dirty="0"/>
              <a:t> az építésügy teljes területe; alkalmazása a </a:t>
            </a:r>
            <a:r>
              <a:rPr lang="hu-HU" sz="2400" b="1" dirty="0"/>
              <a:t>sajátos építményfajták </a:t>
            </a:r>
            <a:r>
              <a:rPr lang="hu-HU" sz="2400" dirty="0"/>
              <a:t>tekintetében a rájuk vonatkozó jogszabályokkal együtt, az azokban meghatározott kiegészítésekkel és eltérésekkel.</a:t>
            </a:r>
          </a:p>
          <a:p>
            <a:pPr marL="0" indent="0">
              <a:buNone/>
            </a:pPr>
            <a:r>
              <a:rPr lang="hu-HU" sz="2400" dirty="0"/>
              <a:t>Jellemzően a 2024. október 1. után indult eljárásokban kell alkalmazni!</a:t>
            </a:r>
          </a:p>
          <a:p>
            <a:pPr marL="0" indent="0">
              <a:buNone/>
            </a:pPr>
            <a:r>
              <a:rPr lang="hu-HU" sz="2400" b="1" dirty="0"/>
              <a:t>Újdonság az alapelvek meghatározása </a:t>
            </a:r>
            <a:r>
              <a:rPr lang="hu-HU" sz="2400" dirty="0"/>
              <a:t>a </a:t>
            </a:r>
            <a:r>
              <a:rPr lang="hu-HU" sz="2400" dirty="0" err="1"/>
              <a:t>Méptv</a:t>
            </a:r>
            <a:r>
              <a:rPr lang="hu-HU" sz="2400" dirty="0"/>
              <a:t>. 1. §-ban meghatározott céljának elérése érdekében (3-15. §§) – FONTOS, hogy helyi jogalkotás során és hatósági eljárásokban közvetlenül lehet hivatkozni rájuk érvényesítésük érdekében</a:t>
            </a:r>
          </a:p>
          <a:p>
            <a:pPr lvl="0"/>
            <a:r>
              <a:rPr lang="hu-HU" sz="2400" dirty="0"/>
              <a:t>a polgári jó ízlés és az építészeti minőség elve (4. §)</a:t>
            </a:r>
          </a:p>
          <a:p>
            <a:pPr lvl="0"/>
            <a:r>
              <a:rPr lang="hu-HU" sz="2400" dirty="0"/>
              <a:t>a szükséges minimum elve (5. §)</a:t>
            </a:r>
          </a:p>
          <a:p>
            <a:r>
              <a:rPr lang="hu-HU" sz="2400" dirty="0"/>
              <a:t>a hagyományokon és a mai tudáson alapuló helybe illesztés elve (6. §)</a:t>
            </a:r>
          </a:p>
          <a:p>
            <a:pPr lvl="0"/>
            <a:r>
              <a:rPr lang="hu-HU" sz="2400" b="1" dirty="0"/>
              <a:t>a természeti rendszerek megőrzésének elve </a:t>
            </a:r>
            <a:r>
              <a:rPr lang="hu-HU" sz="2400" dirty="0"/>
              <a:t>(7. §)</a:t>
            </a:r>
          </a:p>
          <a:p>
            <a:pPr lvl="1"/>
            <a:r>
              <a:rPr lang="hu-HU" sz="2000" dirty="0"/>
              <a:t>új beépítésre szánt területek kijelölésének tilalma Z+M+E övezetből (csereterület)</a:t>
            </a:r>
          </a:p>
          <a:p>
            <a:pPr lvl="1"/>
            <a:r>
              <a:rPr lang="hu-HU" sz="2000" dirty="0"/>
              <a:t>meglévő növényzet megtartása</a:t>
            </a:r>
          </a:p>
          <a:p>
            <a:pPr lvl="1"/>
            <a:r>
              <a:rPr lang="hu-HU" sz="2000" dirty="0"/>
              <a:t>zöld védjegyű termékek alkalmazása</a:t>
            </a:r>
          </a:p>
          <a:p>
            <a:pPr lvl="1"/>
            <a:r>
              <a:rPr lang="hu-HU" sz="2000" dirty="0"/>
              <a:t>környezet védelme érdekében a szigorúbb szabályok a betartandók</a:t>
            </a:r>
          </a:p>
        </p:txBody>
      </p:sp>
    </p:spTree>
    <p:extLst>
      <p:ext uri="{BB962C8B-B14F-4D97-AF65-F5344CB8AC3E}">
        <p14:creationId xmlns:p14="http://schemas.microsoft.com/office/powerpoint/2010/main" val="1664582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lvl="0" indent="0">
              <a:buNone/>
            </a:pPr>
            <a:r>
              <a:rPr lang="hu-HU" b="1" dirty="0"/>
              <a:t>További alapelvek</a:t>
            </a:r>
          </a:p>
          <a:p>
            <a:pPr marL="0" lvl="0" indent="0">
              <a:buNone/>
            </a:pPr>
            <a:endParaRPr lang="hu-HU" sz="2400" dirty="0"/>
          </a:p>
          <a:p>
            <a:pPr lvl="0"/>
            <a:r>
              <a:rPr lang="hu-HU" sz="2400" b="1" dirty="0"/>
              <a:t>új beépítésre szánt területekre vonatkozó (új) követelmények </a:t>
            </a:r>
            <a:r>
              <a:rPr lang="hu-HU" sz="2400" dirty="0"/>
              <a:t>(8. §)</a:t>
            </a:r>
          </a:p>
          <a:p>
            <a:pPr lvl="1"/>
            <a:r>
              <a:rPr lang="hu-HU" sz="2000" dirty="0"/>
              <a:t>zöldterület nem csökkenhet, min. 3%-a kell legyen a beépítésre szánt területeknek</a:t>
            </a:r>
          </a:p>
          <a:p>
            <a:pPr lvl="1"/>
            <a:r>
              <a:rPr lang="hu-HU" sz="2000" dirty="0"/>
              <a:t>500 m széles beépítésre nem szánt gyűrű a települések beépítésre szánt területei között</a:t>
            </a:r>
          </a:p>
          <a:p>
            <a:pPr lvl="1"/>
            <a:r>
              <a:rPr lang="hu-HU" sz="2000" dirty="0"/>
              <a:t>5 km-en belüli barnamezős terület elsődleges felhasználása (kiemelt közérdek kivétel – OF felmentése esetén, elfogadást </a:t>
            </a:r>
            <a:r>
              <a:rPr lang="hu-HU" sz="2000" dirty="0" err="1"/>
              <a:t>követően+egyéni</a:t>
            </a:r>
            <a:r>
              <a:rPr lang="hu-HU" sz="2000" dirty="0"/>
              <a:t> jogsérelem bíróság vagy </a:t>
            </a:r>
            <a:r>
              <a:rPr lang="hu-HU" sz="2000" dirty="0" err="1"/>
              <a:t>Khiv.törv</a:t>
            </a:r>
            <a:r>
              <a:rPr lang="hu-HU" sz="2000" dirty="0"/>
              <a:t>.)</a:t>
            </a:r>
          </a:p>
          <a:p>
            <a:pPr lvl="1"/>
            <a:r>
              <a:rPr lang="hu-HU" sz="2000" dirty="0"/>
              <a:t>szilárd </a:t>
            </a:r>
            <a:r>
              <a:rPr lang="hu-HU" sz="2000" dirty="0" err="1"/>
              <a:t>burk.út+közmű</a:t>
            </a:r>
            <a:r>
              <a:rPr lang="hu-HU" sz="2000" dirty="0"/>
              <a:t> kapacitás rendelkezésre áll, </a:t>
            </a:r>
            <a:r>
              <a:rPr lang="hu-HU" sz="2000" dirty="0" err="1"/>
              <a:t>óvoda+iskola+eü.alapellátás</a:t>
            </a:r>
            <a:r>
              <a:rPr lang="hu-HU" sz="2000" dirty="0"/>
              <a:t> a településen vagy 3 éven belül 5 km-es környezetben biztosított lesz (humán infrastruktúra)</a:t>
            </a:r>
          </a:p>
          <a:p>
            <a:pPr lvl="0"/>
            <a:r>
              <a:rPr lang="hu-HU" sz="2400" b="1" dirty="0"/>
              <a:t>a barnamezős területek elsődlegességének elve </a:t>
            </a:r>
            <a:r>
              <a:rPr lang="hu-HU" sz="2400" dirty="0"/>
              <a:t>(9. és 229. §)</a:t>
            </a:r>
          </a:p>
          <a:p>
            <a:pPr lvl="1"/>
            <a:r>
              <a:rPr lang="hu-HU" sz="2000" dirty="0"/>
              <a:t>közhiteles nyilvántartás felállítása 2026. január 1-ig (ÉKM)(adatszolgáltatók: önkormányzat,. ÁF, tulajdonos)</a:t>
            </a:r>
          </a:p>
          <a:p>
            <a:pPr lvl="1"/>
            <a:r>
              <a:rPr lang="hu-HU" sz="2000" dirty="0"/>
              <a:t>hasznosítás elősegítése adókedvezménnyel, sajátos szabályozással</a:t>
            </a:r>
          </a:p>
          <a:p>
            <a:pPr algn="just"/>
            <a:r>
              <a:rPr lang="hu-HU" sz="2400" dirty="0"/>
              <a:t>az építészeti örökség megóvásának és méltó hasznosításának elve (10. §)(állami adó- és illetékkedvezmények)</a:t>
            </a:r>
          </a:p>
        </p:txBody>
      </p:sp>
    </p:spTree>
    <p:extLst>
      <p:ext uri="{BB962C8B-B14F-4D97-AF65-F5344CB8AC3E}">
        <p14:creationId xmlns:p14="http://schemas.microsoft.com/office/powerpoint/2010/main" val="720046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lvl="0" indent="0">
              <a:buNone/>
            </a:pPr>
            <a:r>
              <a:rPr lang="hu-HU" b="1" dirty="0"/>
              <a:t>További alapelvek</a:t>
            </a:r>
          </a:p>
          <a:p>
            <a:pPr marL="0" lvl="0" indent="0">
              <a:buNone/>
            </a:pPr>
            <a:endParaRPr lang="hu-HU" sz="2400" dirty="0"/>
          </a:p>
          <a:p>
            <a:pPr lvl="0"/>
            <a:r>
              <a:rPr lang="hu-HU" sz="2400" dirty="0"/>
              <a:t>az emberi életminőség és az egyetemes tervezés elve (11. §, tudatos tervezés és használat)</a:t>
            </a:r>
          </a:p>
          <a:p>
            <a:pPr lvl="0"/>
            <a:r>
              <a:rPr lang="hu-HU" sz="2400" b="1" dirty="0"/>
              <a:t>akadálymentességre vonatkozó követelmények</a:t>
            </a:r>
            <a:r>
              <a:rPr lang="hu-HU" sz="2400" dirty="0"/>
              <a:t> (12. §, közhasználatú építmény és-tájépítészeti alkotás építése, átalakítása, felújítása, bővítése, rendeltetésváltozása)</a:t>
            </a:r>
          </a:p>
          <a:p>
            <a:pPr lvl="0"/>
            <a:r>
              <a:rPr lang="hu-HU" sz="2400" dirty="0"/>
              <a:t>a hazai ellátásbiztonság elve (13. §)</a:t>
            </a:r>
          </a:p>
          <a:p>
            <a:pPr lvl="0"/>
            <a:r>
              <a:rPr lang="hu-HU" sz="2400" dirty="0"/>
              <a:t>a digitalizáció elve (14. §)</a:t>
            </a:r>
          </a:p>
          <a:p>
            <a:pPr lvl="0"/>
            <a:r>
              <a:rPr lang="hu-HU" sz="2400" dirty="0"/>
              <a:t>a szabályozó felelősségének elve (kártalanítás alól kivétel: magasabb szintű jogszabályi rendelkezés település szintű érvényesítése, honvédelmi-katonai területek és védőtávolságaik)</a:t>
            </a:r>
          </a:p>
          <a:p>
            <a:pPr marL="0" lvl="0" indent="0">
              <a:buNone/>
            </a:pPr>
            <a:endParaRPr lang="hu-HU" sz="2400" dirty="0"/>
          </a:p>
        </p:txBody>
      </p:sp>
    </p:spTree>
    <p:extLst>
      <p:ext uri="{BB962C8B-B14F-4D97-AF65-F5344CB8AC3E}">
        <p14:creationId xmlns:p14="http://schemas.microsoft.com/office/powerpoint/2010/main" val="494143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1577533-BE03-4862-A078-41BD1662D369}"/>
              </a:ext>
            </a:extLst>
          </p:cNvPr>
          <p:cNvSpPr>
            <a:spLocks noGrp="1"/>
          </p:cNvSpPr>
          <p:nvPr>
            <p:ph idx="1"/>
          </p:nvPr>
        </p:nvSpPr>
        <p:spPr>
          <a:xfrm>
            <a:off x="838200" y="503340"/>
            <a:ext cx="10515600" cy="5813570"/>
          </a:xfrm>
        </p:spPr>
        <p:txBody>
          <a:bodyPr>
            <a:noAutofit/>
          </a:bodyPr>
          <a:lstStyle/>
          <a:p>
            <a:pPr marL="0" indent="0">
              <a:buNone/>
            </a:pPr>
            <a:r>
              <a:rPr lang="hu-HU" b="1" dirty="0"/>
              <a:t>Értelmező rendelkezések </a:t>
            </a:r>
            <a:r>
              <a:rPr lang="hu-HU" sz="2400" dirty="0"/>
              <a:t>(</a:t>
            </a:r>
            <a:r>
              <a:rPr lang="hu-HU" sz="2400" dirty="0" err="1"/>
              <a:t>Méptv</a:t>
            </a:r>
            <a:r>
              <a:rPr lang="hu-HU" sz="2400" dirty="0"/>
              <a:t>. 16. §)</a:t>
            </a:r>
          </a:p>
          <a:p>
            <a:pPr lvl="0"/>
            <a:r>
              <a:rPr lang="hu-HU" sz="2400" dirty="0"/>
              <a:t>hatályon kívül helyezett jogszabályok, jogszabályrészek fogalommeghatározásai</a:t>
            </a:r>
          </a:p>
          <a:p>
            <a:pPr lvl="1"/>
            <a:r>
              <a:rPr lang="hu-HU" sz="2000" dirty="0"/>
              <a:t>sajnos előfordulnak még párhuzamos szabályozások – </a:t>
            </a:r>
            <a:r>
              <a:rPr lang="hu-HU" sz="2000" dirty="0" err="1"/>
              <a:t>Méptv</a:t>
            </a:r>
            <a:r>
              <a:rPr lang="hu-HU" sz="2000" dirty="0"/>
              <a:t>. a mérvadó</a:t>
            </a:r>
          </a:p>
          <a:p>
            <a:pPr lvl="0"/>
            <a:r>
              <a:rPr lang="hu-HU" sz="2400" dirty="0"/>
              <a:t>új fogalmak bevezetése (pl.)</a:t>
            </a:r>
          </a:p>
          <a:p>
            <a:pPr lvl="1"/>
            <a:r>
              <a:rPr lang="hu-HU" dirty="0"/>
              <a:t>életciklus – fenntartható használat</a:t>
            </a:r>
          </a:p>
          <a:p>
            <a:pPr lvl="1"/>
            <a:r>
              <a:rPr lang="hu-HU" dirty="0"/>
              <a:t>hagyományos vagy természetes építőanyag, magyar építési termék/építési alapanyag/növényi alapanyag, regionális építési termék</a:t>
            </a:r>
          </a:p>
          <a:p>
            <a:pPr lvl="1"/>
            <a:r>
              <a:rPr lang="hu-HU" dirty="0"/>
              <a:t>MŰEMLÉK - </a:t>
            </a:r>
            <a:r>
              <a:rPr lang="hu-HU" sz="2000" dirty="0"/>
              <a:t>olyan műemléki értékkel rendelkező építmény, illetve ingatlan, amelyet jogszabállyal védetté nyilvánítottak és az állam által vezetett nyilvántartásban szerepel, amely lehet </a:t>
            </a:r>
            <a:r>
              <a:rPr lang="hu-HU" sz="2000" b="1" dirty="0"/>
              <a:t>nemzeti emlék vagy helyi emlék</a:t>
            </a:r>
          </a:p>
          <a:p>
            <a:pPr lvl="1"/>
            <a:r>
              <a:rPr lang="hu-HU" dirty="0"/>
              <a:t>ÖNKORMÁNYZATI FŐÉPÍTÉSZ</a:t>
            </a:r>
          </a:p>
          <a:p>
            <a:pPr lvl="1"/>
            <a:r>
              <a:rPr lang="hu-HU" dirty="0"/>
              <a:t>TELEKTÖMB - </a:t>
            </a:r>
            <a:r>
              <a:rPr lang="hu-HU" sz="2000" dirty="0"/>
              <a:t>valamennyi oldalról közterület, közlekedési terület, közforgalom elől el nem zárt magánút, egyéb beépítésre nem szánt terület, közigazgatási határvonal, kivételesen belterületi határvonal által határolt telek, telekcsoport, tömbtelek, méretbeli és számbeli korlátozás nélkül</a:t>
            </a:r>
          </a:p>
          <a:p>
            <a:pPr lvl="1"/>
            <a:r>
              <a:rPr lang="hu-HU" sz="2400" dirty="0"/>
              <a:t>zöldfelületi tanúsítvány, zöld útlevél, zöld védjegy rendszer</a:t>
            </a:r>
          </a:p>
        </p:txBody>
      </p:sp>
    </p:spTree>
    <p:extLst>
      <p:ext uri="{BB962C8B-B14F-4D97-AF65-F5344CB8AC3E}">
        <p14:creationId xmlns:p14="http://schemas.microsoft.com/office/powerpoint/2010/main" val="388376422"/>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TotalTime>
  <Words>4351</Words>
  <Application>Microsoft Office PowerPoint</Application>
  <PresentationFormat>Szélesvásznú</PresentationFormat>
  <Paragraphs>411</Paragraphs>
  <Slides>42</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42</vt:i4>
      </vt:variant>
    </vt:vector>
  </HeadingPairs>
  <TitlesOfParts>
    <vt:vector size="46" baseType="lpstr">
      <vt:lpstr>Arial</vt:lpstr>
      <vt:lpstr>Calibri</vt:lpstr>
      <vt:lpstr>Calibri Light</vt:lpstr>
      <vt:lpstr>Office-téma</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I. A főépítészi szervezetrendszer</vt:lpstr>
      <vt:lpstr>Az önkormányzati főépítész alkalmazása (Méptv. 56. § (5)-(6) bekezdések)</vt:lpstr>
      <vt:lpstr>Az önkormányzati főépítész foglalkoztatási feltételei (Főépr. 3.-6. §§):</vt:lpstr>
      <vt:lpstr>Az önkormányzati főépítészi vizsga alól mentesül (Főépr. 3/B. §), aki</vt:lpstr>
      <vt:lpstr>Építész kamarai tagság és nyilvántartásba vétel (Főépr. 3/D. §)</vt:lpstr>
      <vt:lpstr>Összeférhetetlenségi szabályok (Főépr. 6. és 7/B. §§)</vt:lpstr>
      <vt:lpstr>Az önkormányzati főépítész feladatai (Méptv. 56. § (10) bekezdés, Főépr. 8. és 10. §§)</vt:lpstr>
      <vt:lpstr>Az önkormányzati főépítész feladatai (Méptv. 56. § (10) bekezdés, Főépr. 8. és 10. §§)</vt:lpstr>
      <vt:lpstr>Önkormányzati főépítész közreműködése a településképi véleményezésben</vt:lpstr>
      <vt:lpstr>II. A tervtanácsi szervezetrendszer</vt:lpstr>
      <vt:lpstr>A helyi építészeti tervtanács felállítása (Méptv. 63. § (1) bekezdése)</vt:lpstr>
      <vt:lpstr>A Tervtr. 1. §-a értelmében a rendelet szabályait kell alkalmazni az Országos Építészeti Tervtanács, a területi építészeti tervtanács, a helyi építészeti tervtanács, a településrendezési tervtanács (a továbbiakban együtt: tervtanács) működésére és eljárására:</vt:lpstr>
      <vt:lpstr>A Tervtr. 1. §-a értelmében a helyi építészeti tervtanács működésére és eljárására:</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OTÉK ÉS TÉKA településrendezéssel összefüggő átmeneti rendelkezései</vt:lpstr>
      <vt:lpstr>PowerPoint-bemutató</vt:lpstr>
      <vt:lpstr>PowerPoint-bemutató</vt:lpstr>
      <vt:lpstr>PowerPoint-bemutató</vt:lpstr>
      <vt:lpstr>Köszönöm a figyelmet az Állami Főépítészi Iroda munkatársai nevében 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Csermelyi Andrea</dc:creator>
  <cp:lastModifiedBy>Csermelyi Andrea</cp:lastModifiedBy>
  <cp:revision>53</cp:revision>
  <dcterms:created xsi:type="dcterms:W3CDTF">2024-11-14T09:47:18Z</dcterms:created>
  <dcterms:modified xsi:type="dcterms:W3CDTF">2024-11-26T13:37:04Z</dcterms:modified>
</cp:coreProperties>
</file>