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5" r:id="rId4"/>
    <p:sldId id="268" r:id="rId5"/>
    <p:sldId id="258" r:id="rId6"/>
    <p:sldId id="266" r:id="rId7"/>
    <p:sldId id="267" r:id="rId8"/>
    <p:sldId id="279" r:id="rId9"/>
    <p:sldId id="277" r:id="rId10"/>
    <p:sldId id="281" r:id="rId11"/>
    <p:sldId id="274" r:id="rId12"/>
    <p:sldId id="270" r:id="rId13"/>
    <p:sldId id="280" r:id="rId14"/>
    <p:sldId id="275" r:id="rId15"/>
    <p:sldId id="273" r:id="rId16"/>
    <p:sldId id="269" r:id="rId17"/>
    <p:sldId id="284" r:id="rId18"/>
    <p:sldId id="283" r:id="rId19"/>
    <p:sldId id="260" r:id="rId20"/>
    <p:sldId id="282" r:id="rId21"/>
    <p:sldId id="263" r:id="rId22"/>
    <p:sldId id="262" r:id="rId23"/>
    <p:sldId id="264" r:id="rId24"/>
  </p:sldIdLst>
  <p:sldSz cx="18288000" cy="10287000"/>
  <p:notesSz cx="6858000" cy="9144000"/>
  <p:embeddedFontLst>
    <p:embeddedFont>
      <p:font typeface="Arial" panose="020B0604020202020204" pitchFamily="34" charset="0"/>
      <p:regular r:id="rId25"/>
    </p:embeddedFont>
    <p:embeddedFont>
      <p:font typeface="Arial Bold" panose="020B0604020202020204" charset="-18"/>
      <p:regular r:id="rId26"/>
    </p:embeddedFont>
    <p:embeddedFont>
      <p:font typeface="Calibri" panose="020F0502020204030204" pitchFamily="34" charset="0"/>
      <p:regular r:id="rId27"/>
      <p:bold r:id="rId28"/>
      <p:italic r:id="rId29"/>
      <p:boldItalic r:id="rId30"/>
    </p:embeddedFont>
    <p:embeddedFont>
      <p:font typeface="Calibri (MS)" panose="020B0604020202020204" charset="0"/>
      <p:regular r:id="rId31"/>
    </p:embeddedFont>
    <p:embeddedFont>
      <p:font typeface="Calibri (MS) Light" panose="020B0604020202020204" charset="0"/>
      <p:regular r:id="rId32"/>
    </p:embeddedFont>
    <p:embeddedFont>
      <p:font typeface="Trajan Pro" panose="020B0604020202020204" charset="-18"/>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21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sv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636979" y="3895066"/>
            <a:ext cx="10083813" cy="2142178"/>
            <a:chOff x="0" y="0"/>
            <a:chExt cx="13445084" cy="285623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0" y="-66675"/>
              <a:ext cx="13445084" cy="2922912"/>
            </a:xfrm>
            <a:prstGeom prst="rect">
              <a:avLst/>
            </a:prstGeom>
          </p:spPr>
          <p:txBody>
            <a:bodyPr lIns="0" tIns="0" rIns="0" bIns="0" rtlCol="0" anchor="b"/>
            <a:lstStyle/>
            <a:p>
              <a:pPr algn="ctr">
                <a:lnSpc>
                  <a:spcPts val="8640"/>
                </a:lnSpc>
              </a:pPr>
              <a:r>
                <a:rPr lang="hu-HU" sz="8000" dirty="0">
                  <a:solidFill>
                    <a:srgbClr val="FFFFFF"/>
                  </a:solidFill>
                  <a:latin typeface="Calibri (MS) Light"/>
                  <a:ea typeface="Calibri (MS) Light"/>
                  <a:cs typeface="Calibri (MS) Light"/>
                  <a:sym typeface="Calibri (MS) Light"/>
                </a:rPr>
                <a:t>Telekalakítás és HÉSZ</a:t>
              </a:r>
              <a:endParaRPr lang="en-US" sz="8000" dirty="0">
                <a:solidFill>
                  <a:srgbClr val="FFFFFF"/>
                </a:solidFill>
                <a:latin typeface="Calibri (MS) Light"/>
                <a:ea typeface="Calibri (MS) Light"/>
                <a:cs typeface="Calibri (MS) Light"/>
                <a:sym typeface="Calibri (MS) Light"/>
              </a:endParaRPr>
            </a:p>
          </p:txBody>
        </p:sp>
      </p:grpSp>
      <p:grpSp>
        <p:nvGrpSpPr>
          <p:cNvPr id="5" name="Group 5"/>
          <p:cNvGrpSpPr/>
          <p:nvPr/>
        </p:nvGrpSpPr>
        <p:grpSpPr>
          <a:xfrm>
            <a:off x="12880768" y="-46432"/>
            <a:ext cx="3364464" cy="10320015"/>
            <a:chOff x="0" y="0"/>
            <a:chExt cx="3624003" cy="11116115"/>
          </a:xfrm>
        </p:grpSpPr>
        <p:sp>
          <p:nvSpPr>
            <p:cNvPr id="6" name="Freeform 6"/>
            <p:cNvSpPr/>
            <p:nvPr/>
          </p:nvSpPr>
          <p:spPr>
            <a:xfrm>
              <a:off x="0" y="0"/>
              <a:ext cx="3624003" cy="11116115"/>
            </a:xfrm>
            <a:custGeom>
              <a:avLst/>
              <a:gdLst/>
              <a:ahLst/>
              <a:cxnLst/>
              <a:rect l="l" t="t" r="r" b="b"/>
              <a:pathLst>
                <a:path w="3624003" h="11116115">
                  <a:moveTo>
                    <a:pt x="0" y="0"/>
                  </a:moveTo>
                  <a:lnTo>
                    <a:pt x="3624003" y="0"/>
                  </a:lnTo>
                  <a:lnTo>
                    <a:pt x="3624003" y="11116115"/>
                  </a:lnTo>
                  <a:lnTo>
                    <a:pt x="0" y="11116115"/>
                  </a:lnTo>
                  <a:close/>
                </a:path>
              </a:pathLst>
            </a:custGeom>
            <a:solidFill>
              <a:srgbClr val="FCFCFD">
                <a:alpha val="80000"/>
              </a:srgbClr>
            </a:solidFill>
          </p:spPr>
        </p:sp>
      </p:grpSp>
      <p:grpSp>
        <p:nvGrpSpPr>
          <p:cNvPr id="7" name="Group 7"/>
          <p:cNvGrpSpPr/>
          <p:nvPr/>
        </p:nvGrpSpPr>
        <p:grpSpPr>
          <a:xfrm>
            <a:off x="11312861" y="3148523"/>
            <a:ext cx="3135814" cy="1994977"/>
            <a:chOff x="0" y="0"/>
            <a:chExt cx="17786637" cy="11315700"/>
          </a:xfrm>
        </p:grpSpPr>
        <p:sp>
          <p:nvSpPr>
            <p:cNvPr id="8" name="Freeform 8"/>
            <p:cNvSpPr/>
            <p:nvPr/>
          </p:nvSpPr>
          <p:spPr>
            <a:xfrm>
              <a:off x="0" y="0"/>
              <a:ext cx="17786637" cy="11315700"/>
            </a:xfrm>
            <a:custGeom>
              <a:avLst/>
              <a:gdLst/>
              <a:ahLst/>
              <a:cxnLst/>
              <a:rect l="l" t="t" r="r" b="b"/>
              <a:pathLst>
                <a:path w="17786637" h="11315700">
                  <a:moveTo>
                    <a:pt x="916568" y="0"/>
                  </a:moveTo>
                  <a:lnTo>
                    <a:pt x="16870068" y="0"/>
                  </a:lnTo>
                  <a:cubicBezTo>
                    <a:pt x="17113157" y="0"/>
                    <a:pt x="17346290" y="96567"/>
                    <a:pt x="17518180" y="268457"/>
                  </a:cubicBezTo>
                  <a:cubicBezTo>
                    <a:pt x="17690071" y="440347"/>
                    <a:pt x="17786637" y="673479"/>
                    <a:pt x="17786637" y="916568"/>
                  </a:cubicBezTo>
                  <a:lnTo>
                    <a:pt x="17786637" y="10399132"/>
                  </a:lnTo>
                  <a:cubicBezTo>
                    <a:pt x="17786637" y="10642221"/>
                    <a:pt x="17690071" y="10875353"/>
                    <a:pt x="17518180" y="11047244"/>
                  </a:cubicBezTo>
                  <a:cubicBezTo>
                    <a:pt x="17346290" y="11219133"/>
                    <a:pt x="17113157" y="11315700"/>
                    <a:pt x="16870068" y="11315700"/>
                  </a:cubicBezTo>
                  <a:lnTo>
                    <a:pt x="916568" y="11315700"/>
                  </a:lnTo>
                  <a:cubicBezTo>
                    <a:pt x="673479" y="11315700"/>
                    <a:pt x="440347" y="11219133"/>
                    <a:pt x="268457" y="11047244"/>
                  </a:cubicBezTo>
                  <a:cubicBezTo>
                    <a:pt x="96567" y="10875353"/>
                    <a:pt x="0" y="10642221"/>
                    <a:pt x="0" y="10399132"/>
                  </a:cubicBezTo>
                  <a:lnTo>
                    <a:pt x="0" y="916568"/>
                  </a:lnTo>
                  <a:cubicBezTo>
                    <a:pt x="0" y="673479"/>
                    <a:pt x="96567" y="440347"/>
                    <a:pt x="268457" y="268457"/>
                  </a:cubicBezTo>
                  <a:cubicBezTo>
                    <a:pt x="440347" y="96567"/>
                    <a:pt x="673479" y="0"/>
                    <a:pt x="916568" y="0"/>
                  </a:cubicBezTo>
                  <a:close/>
                </a:path>
              </a:pathLst>
            </a:custGeom>
            <a:blipFill>
              <a:blip r:embed="rId2">
                <a:alphaModFix amt="90000"/>
              </a:blip>
              <a:stretch>
                <a:fillRect t="-2755" b="-2755"/>
              </a:stretch>
            </a:blipFill>
            <a:ln w="9525" cap="sq">
              <a:solidFill>
                <a:srgbClr val="59585C">
                  <a:alpha val="89804"/>
                </a:srgbClr>
              </a:solidFill>
              <a:prstDash val="solid"/>
              <a:miter/>
            </a:ln>
          </p:spPr>
        </p:sp>
      </p:grpSp>
      <p:grpSp>
        <p:nvGrpSpPr>
          <p:cNvPr id="9" name="Group 9"/>
          <p:cNvGrpSpPr/>
          <p:nvPr/>
        </p:nvGrpSpPr>
        <p:grpSpPr>
          <a:xfrm>
            <a:off x="14713886" y="1270535"/>
            <a:ext cx="3062691" cy="1877988"/>
            <a:chOff x="0" y="0"/>
            <a:chExt cx="18454057" cy="11315700"/>
          </a:xfrm>
        </p:grpSpPr>
        <p:sp>
          <p:nvSpPr>
            <p:cNvPr id="10" name="Freeform 10"/>
            <p:cNvSpPr/>
            <p:nvPr/>
          </p:nvSpPr>
          <p:spPr>
            <a:xfrm>
              <a:off x="0" y="0"/>
              <a:ext cx="18454057" cy="11315700"/>
            </a:xfrm>
            <a:custGeom>
              <a:avLst/>
              <a:gdLst/>
              <a:ahLst/>
              <a:cxnLst/>
              <a:rect l="l" t="t" r="r" b="b"/>
              <a:pathLst>
                <a:path w="18454057" h="11315700">
                  <a:moveTo>
                    <a:pt x="938452" y="0"/>
                  </a:moveTo>
                  <a:lnTo>
                    <a:pt x="17515605" y="0"/>
                  </a:lnTo>
                  <a:cubicBezTo>
                    <a:pt x="18033898" y="0"/>
                    <a:pt x="18454057" y="420159"/>
                    <a:pt x="18454057" y="938452"/>
                  </a:cubicBezTo>
                  <a:lnTo>
                    <a:pt x="18454057" y="10377249"/>
                  </a:lnTo>
                  <a:cubicBezTo>
                    <a:pt x="18454057" y="10626141"/>
                    <a:pt x="18355183" y="10864840"/>
                    <a:pt x="18179191" y="11040834"/>
                  </a:cubicBezTo>
                  <a:cubicBezTo>
                    <a:pt x="18003197" y="11216828"/>
                    <a:pt x="17764497" y="11315700"/>
                    <a:pt x="17515605" y="11315700"/>
                  </a:cubicBezTo>
                  <a:lnTo>
                    <a:pt x="938452" y="11315700"/>
                  </a:lnTo>
                  <a:cubicBezTo>
                    <a:pt x="420159" y="11315700"/>
                    <a:pt x="0" y="10895541"/>
                    <a:pt x="0" y="10377249"/>
                  </a:cubicBezTo>
                  <a:lnTo>
                    <a:pt x="0" y="938452"/>
                  </a:lnTo>
                  <a:cubicBezTo>
                    <a:pt x="0" y="420159"/>
                    <a:pt x="420159" y="0"/>
                    <a:pt x="938452" y="0"/>
                  </a:cubicBezTo>
                  <a:close/>
                </a:path>
              </a:pathLst>
            </a:custGeom>
            <a:blipFill>
              <a:blip r:embed="rId3">
                <a:alphaModFix amt="90000"/>
              </a:blip>
              <a:stretch>
                <a:fillRect t="-4327" b="-4327"/>
              </a:stretch>
            </a:blipFill>
            <a:ln w="9525" cap="sq">
              <a:solidFill>
                <a:srgbClr val="59585C">
                  <a:alpha val="89804"/>
                </a:srgbClr>
              </a:solidFill>
              <a:prstDash val="solid"/>
              <a:miter/>
            </a:ln>
          </p:spPr>
        </p:sp>
      </p:grpSp>
      <p:grpSp>
        <p:nvGrpSpPr>
          <p:cNvPr id="11" name="Group 11"/>
          <p:cNvGrpSpPr/>
          <p:nvPr/>
        </p:nvGrpSpPr>
        <p:grpSpPr>
          <a:xfrm>
            <a:off x="5171874" y="453731"/>
            <a:ext cx="1741566" cy="1676596"/>
            <a:chOff x="0" y="0"/>
            <a:chExt cx="26193237" cy="25216078"/>
          </a:xfrm>
        </p:grpSpPr>
        <p:sp>
          <p:nvSpPr>
            <p:cNvPr id="12" name="Freeform 12"/>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grpSp>
        <p:nvGrpSpPr>
          <p:cNvPr id="13" name="Group 13"/>
          <p:cNvGrpSpPr/>
          <p:nvPr/>
        </p:nvGrpSpPr>
        <p:grpSpPr>
          <a:xfrm>
            <a:off x="14713886" y="3505432"/>
            <a:ext cx="3062692" cy="1930646"/>
            <a:chOff x="0" y="0"/>
            <a:chExt cx="18562224" cy="11315700"/>
          </a:xfrm>
        </p:grpSpPr>
        <p:sp>
          <p:nvSpPr>
            <p:cNvPr id="14" name="Freeform 14"/>
            <p:cNvSpPr/>
            <p:nvPr/>
          </p:nvSpPr>
          <p:spPr>
            <a:xfrm>
              <a:off x="0" y="0"/>
              <a:ext cx="18562225" cy="11315700"/>
            </a:xfrm>
            <a:custGeom>
              <a:avLst/>
              <a:gdLst/>
              <a:ahLst/>
              <a:cxnLst/>
              <a:rect l="l" t="t" r="r" b="b"/>
              <a:pathLst>
                <a:path w="18562225" h="11315700">
                  <a:moveTo>
                    <a:pt x="907536" y="0"/>
                  </a:moveTo>
                  <a:lnTo>
                    <a:pt x="17654688" y="0"/>
                  </a:lnTo>
                  <a:cubicBezTo>
                    <a:pt x="17895382" y="0"/>
                    <a:pt x="18126218" y="95615"/>
                    <a:pt x="18296413" y="265811"/>
                  </a:cubicBezTo>
                  <a:cubicBezTo>
                    <a:pt x="18466609" y="436007"/>
                    <a:pt x="18562225" y="666843"/>
                    <a:pt x="18562225" y="907536"/>
                  </a:cubicBezTo>
                  <a:lnTo>
                    <a:pt x="18562225" y="10408164"/>
                  </a:lnTo>
                  <a:cubicBezTo>
                    <a:pt x="18562225" y="10909382"/>
                    <a:pt x="18155907" y="11315700"/>
                    <a:pt x="17654688" y="11315700"/>
                  </a:cubicBezTo>
                  <a:lnTo>
                    <a:pt x="907536" y="11315700"/>
                  </a:lnTo>
                  <a:cubicBezTo>
                    <a:pt x="406318" y="11315700"/>
                    <a:pt x="0" y="10909382"/>
                    <a:pt x="0" y="10408164"/>
                  </a:cubicBezTo>
                  <a:lnTo>
                    <a:pt x="0" y="907536"/>
                  </a:lnTo>
                  <a:cubicBezTo>
                    <a:pt x="0" y="406318"/>
                    <a:pt x="406318" y="0"/>
                    <a:pt x="907536" y="0"/>
                  </a:cubicBezTo>
                  <a:close/>
                </a:path>
              </a:pathLst>
            </a:custGeom>
            <a:blipFill>
              <a:blip r:embed="rId5">
                <a:alphaModFix amt="90000"/>
              </a:blip>
              <a:stretch>
                <a:fillRect l="-4187" r="-4187" b="-17555"/>
              </a:stretch>
            </a:blipFill>
            <a:ln w="9525" cap="sq">
              <a:solidFill>
                <a:srgbClr val="59585C">
                  <a:alpha val="89804"/>
                </a:srgbClr>
              </a:solidFill>
              <a:prstDash val="solid"/>
              <a:miter/>
            </a:ln>
          </p:spPr>
        </p:sp>
      </p:grpSp>
      <p:grpSp>
        <p:nvGrpSpPr>
          <p:cNvPr id="15" name="Group 15"/>
          <p:cNvGrpSpPr/>
          <p:nvPr/>
        </p:nvGrpSpPr>
        <p:grpSpPr>
          <a:xfrm>
            <a:off x="11312861" y="5511285"/>
            <a:ext cx="3135814" cy="1921125"/>
            <a:chOff x="0" y="0"/>
            <a:chExt cx="18470388" cy="11315700"/>
          </a:xfrm>
        </p:grpSpPr>
        <p:sp>
          <p:nvSpPr>
            <p:cNvPr id="16" name="Freeform 16"/>
            <p:cNvSpPr/>
            <p:nvPr/>
          </p:nvSpPr>
          <p:spPr>
            <a:xfrm>
              <a:off x="0" y="0"/>
              <a:ext cx="18470387" cy="11315700"/>
            </a:xfrm>
            <a:custGeom>
              <a:avLst/>
              <a:gdLst/>
              <a:ahLst/>
              <a:cxnLst/>
              <a:rect l="l" t="t" r="r" b="b"/>
              <a:pathLst>
                <a:path w="18470387" h="11315700">
                  <a:moveTo>
                    <a:pt x="916568" y="0"/>
                  </a:moveTo>
                  <a:lnTo>
                    <a:pt x="17553818" y="0"/>
                  </a:lnTo>
                  <a:cubicBezTo>
                    <a:pt x="18060026" y="0"/>
                    <a:pt x="18470387" y="410362"/>
                    <a:pt x="18470387" y="916568"/>
                  </a:cubicBezTo>
                  <a:lnTo>
                    <a:pt x="18470387" y="10399132"/>
                  </a:lnTo>
                  <a:cubicBezTo>
                    <a:pt x="18470387" y="10642221"/>
                    <a:pt x="18373821" y="10875353"/>
                    <a:pt x="18201931" y="11047244"/>
                  </a:cubicBezTo>
                  <a:cubicBezTo>
                    <a:pt x="18030041" y="11219133"/>
                    <a:pt x="17796907" y="11315700"/>
                    <a:pt x="17553818" y="11315700"/>
                  </a:cubicBezTo>
                  <a:lnTo>
                    <a:pt x="916568" y="11315700"/>
                  </a:lnTo>
                  <a:cubicBezTo>
                    <a:pt x="673479" y="11315700"/>
                    <a:pt x="440347" y="11219133"/>
                    <a:pt x="268457" y="11047244"/>
                  </a:cubicBezTo>
                  <a:cubicBezTo>
                    <a:pt x="96567" y="10875353"/>
                    <a:pt x="0" y="10642221"/>
                    <a:pt x="0" y="10399132"/>
                  </a:cubicBezTo>
                  <a:lnTo>
                    <a:pt x="0" y="916568"/>
                  </a:lnTo>
                  <a:cubicBezTo>
                    <a:pt x="0" y="673479"/>
                    <a:pt x="96567" y="440347"/>
                    <a:pt x="268457" y="268457"/>
                  </a:cubicBezTo>
                  <a:cubicBezTo>
                    <a:pt x="440347" y="96567"/>
                    <a:pt x="673479" y="0"/>
                    <a:pt x="916568" y="0"/>
                  </a:cubicBezTo>
                  <a:close/>
                </a:path>
              </a:pathLst>
            </a:custGeom>
            <a:blipFill>
              <a:blip r:embed="rId6">
                <a:alphaModFix amt="90000"/>
              </a:blip>
              <a:stretch>
                <a:fillRect t="-4885" b="-4885"/>
              </a:stretch>
            </a:blipFill>
            <a:ln w="9525" cap="sq">
              <a:solidFill>
                <a:srgbClr val="59585C">
                  <a:alpha val="89804"/>
                </a:srgbClr>
              </a:solidFill>
              <a:prstDash val="solid"/>
              <a:miter/>
            </a:ln>
          </p:spPr>
        </p:sp>
      </p:grpSp>
      <p:grpSp>
        <p:nvGrpSpPr>
          <p:cNvPr id="17" name="Group 17"/>
          <p:cNvGrpSpPr/>
          <p:nvPr/>
        </p:nvGrpSpPr>
        <p:grpSpPr>
          <a:xfrm>
            <a:off x="11312861" y="7800196"/>
            <a:ext cx="3135814" cy="2043874"/>
            <a:chOff x="0" y="0"/>
            <a:chExt cx="17361115" cy="11315700"/>
          </a:xfrm>
        </p:grpSpPr>
        <p:sp>
          <p:nvSpPr>
            <p:cNvPr id="18" name="Freeform 18"/>
            <p:cNvSpPr/>
            <p:nvPr/>
          </p:nvSpPr>
          <p:spPr>
            <a:xfrm>
              <a:off x="0" y="0"/>
              <a:ext cx="17361115" cy="11315700"/>
            </a:xfrm>
            <a:custGeom>
              <a:avLst/>
              <a:gdLst/>
              <a:ahLst/>
              <a:cxnLst/>
              <a:rect l="l" t="t" r="r" b="b"/>
              <a:pathLst>
                <a:path w="17361115" h="11315700">
                  <a:moveTo>
                    <a:pt x="916568" y="0"/>
                  </a:moveTo>
                  <a:lnTo>
                    <a:pt x="16444547" y="0"/>
                  </a:lnTo>
                  <a:cubicBezTo>
                    <a:pt x="16950754" y="0"/>
                    <a:pt x="17361115" y="410362"/>
                    <a:pt x="17361115" y="916568"/>
                  </a:cubicBezTo>
                  <a:lnTo>
                    <a:pt x="17361115" y="10399132"/>
                  </a:lnTo>
                  <a:cubicBezTo>
                    <a:pt x="17361115" y="10642221"/>
                    <a:pt x="17264549" y="10875353"/>
                    <a:pt x="17092659" y="11047244"/>
                  </a:cubicBezTo>
                  <a:cubicBezTo>
                    <a:pt x="16920769" y="11219133"/>
                    <a:pt x="16687636" y="11315700"/>
                    <a:pt x="16444547" y="11315700"/>
                  </a:cubicBezTo>
                  <a:lnTo>
                    <a:pt x="916568" y="11315700"/>
                  </a:lnTo>
                  <a:cubicBezTo>
                    <a:pt x="673479" y="11315700"/>
                    <a:pt x="440347" y="11219133"/>
                    <a:pt x="268457" y="11047244"/>
                  </a:cubicBezTo>
                  <a:cubicBezTo>
                    <a:pt x="96567" y="10875353"/>
                    <a:pt x="0" y="10642221"/>
                    <a:pt x="0" y="10399132"/>
                  </a:cubicBezTo>
                  <a:lnTo>
                    <a:pt x="0" y="916568"/>
                  </a:lnTo>
                  <a:cubicBezTo>
                    <a:pt x="0" y="673479"/>
                    <a:pt x="96567" y="440347"/>
                    <a:pt x="268457" y="268457"/>
                  </a:cubicBezTo>
                  <a:cubicBezTo>
                    <a:pt x="440347" y="96567"/>
                    <a:pt x="673479" y="0"/>
                    <a:pt x="916568" y="0"/>
                  </a:cubicBezTo>
                  <a:close/>
                </a:path>
              </a:pathLst>
            </a:custGeom>
            <a:blipFill>
              <a:blip r:embed="rId7">
                <a:alphaModFix amt="90000"/>
              </a:blip>
              <a:stretch>
                <a:fillRect t="-1109" b="-1109"/>
              </a:stretch>
            </a:blipFill>
            <a:ln w="9525" cap="sq">
              <a:solidFill>
                <a:srgbClr val="59585C">
                  <a:alpha val="89804"/>
                </a:srgbClr>
              </a:solidFill>
              <a:prstDash val="solid"/>
              <a:miter/>
            </a:ln>
          </p:spPr>
        </p:sp>
      </p:grpSp>
      <p:grpSp>
        <p:nvGrpSpPr>
          <p:cNvPr id="19" name="Group 19"/>
          <p:cNvGrpSpPr/>
          <p:nvPr/>
        </p:nvGrpSpPr>
        <p:grpSpPr>
          <a:xfrm>
            <a:off x="14713886" y="8129622"/>
            <a:ext cx="3062691" cy="2143961"/>
            <a:chOff x="0" y="0"/>
            <a:chExt cx="16164706" cy="11315700"/>
          </a:xfrm>
        </p:grpSpPr>
        <p:sp>
          <p:nvSpPr>
            <p:cNvPr id="20" name="Freeform 20"/>
            <p:cNvSpPr/>
            <p:nvPr/>
          </p:nvSpPr>
          <p:spPr>
            <a:xfrm>
              <a:off x="0" y="0"/>
              <a:ext cx="16164706" cy="11315700"/>
            </a:xfrm>
            <a:custGeom>
              <a:avLst/>
              <a:gdLst/>
              <a:ahLst/>
              <a:cxnLst/>
              <a:rect l="l" t="t" r="r" b="b"/>
              <a:pathLst>
                <a:path w="16164706" h="11315700">
                  <a:moveTo>
                    <a:pt x="938452" y="0"/>
                  </a:moveTo>
                  <a:lnTo>
                    <a:pt x="15226255" y="0"/>
                  </a:lnTo>
                  <a:cubicBezTo>
                    <a:pt x="15475147" y="0"/>
                    <a:pt x="15713847" y="98872"/>
                    <a:pt x="15889841" y="274866"/>
                  </a:cubicBezTo>
                  <a:cubicBezTo>
                    <a:pt x="16065835" y="450860"/>
                    <a:pt x="16164706" y="689559"/>
                    <a:pt x="16164706" y="938452"/>
                  </a:cubicBezTo>
                  <a:lnTo>
                    <a:pt x="16164706" y="10377249"/>
                  </a:lnTo>
                  <a:cubicBezTo>
                    <a:pt x="16164706" y="10895541"/>
                    <a:pt x="15744547" y="11315700"/>
                    <a:pt x="15226255" y="11315700"/>
                  </a:cubicBezTo>
                  <a:lnTo>
                    <a:pt x="938452" y="11315700"/>
                  </a:lnTo>
                  <a:cubicBezTo>
                    <a:pt x="420159" y="11315700"/>
                    <a:pt x="0" y="10895541"/>
                    <a:pt x="0" y="10377249"/>
                  </a:cubicBezTo>
                  <a:lnTo>
                    <a:pt x="0" y="938452"/>
                  </a:lnTo>
                  <a:cubicBezTo>
                    <a:pt x="0" y="420159"/>
                    <a:pt x="420159" y="0"/>
                    <a:pt x="938452" y="0"/>
                  </a:cubicBezTo>
                  <a:close/>
                </a:path>
              </a:pathLst>
            </a:custGeom>
            <a:blipFill>
              <a:blip r:embed="rId8">
                <a:alphaModFix amt="90000"/>
              </a:blip>
              <a:stretch>
                <a:fillRect l="-5011" r="-5011"/>
              </a:stretch>
            </a:blipFill>
            <a:ln w="9525" cap="sq">
              <a:solidFill>
                <a:srgbClr val="59585C">
                  <a:alpha val="89804"/>
                </a:srgbClr>
              </a:solidFill>
              <a:prstDash val="solid"/>
              <a:miter/>
            </a:ln>
          </p:spPr>
        </p:sp>
      </p:grpSp>
      <p:grpSp>
        <p:nvGrpSpPr>
          <p:cNvPr id="21" name="Group 21"/>
          <p:cNvGrpSpPr/>
          <p:nvPr/>
        </p:nvGrpSpPr>
        <p:grpSpPr>
          <a:xfrm>
            <a:off x="9632151" y="-19879"/>
            <a:ext cx="4816524" cy="2820133"/>
            <a:chOff x="0" y="0"/>
            <a:chExt cx="17098056" cy="10011121"/>
          </a:xfrm>
        </p:grpSpPr>
        <p:sp>
          <p:nvSpPr>
            <p:cNvPr id="22" name="Freeform 22"/>
            <p:cNvSpPr/>
            <p:nvPr/>
          </p:nvSpPr>
          <p:spPr>
            <a:xfrm>
              <a:off x="0" y="0"/>
              <a:ext cx="17098056" cy="10011121"/>
            </a:xfrm>
            <a:custGeom>
              <a:avLst/>
              <a:gdLst/>
              <a:ahLst/>
              <a:cxnLst/>
              <a:rect l="l" t="t" r="r" b="b"/>
              <a:pathLst>
                <a:path w="17098056" h="10011121">
                  <a:moveTo>
                    <a:pt x="596735" y="0"/>
                  </a:moveTo>
                  <a:lnTo>
                    <a:pt x="16501321" y="0"/>
                  </a:lnTo>
                  <a:cubicBezTo>
                    <a:pt x="16659585" y="0"/>
                    <a:pt x="16811366" y="62870"/>
                    <a:pt x="16923276" y="174780"/>
                  </a:cubicBezTo>
                  <a:cubicBezTo>
                    <a:pt x="17035185" y="286689"/>
                    <a:pt x="17098056" y="438471"/>
                    <a:pt x="17098056" y="596735"/>
                  </a:cubicBezTo>
                  <a:lnTo>
                    <a:pt x="17098056" y="9414386"/>
                  </a:lnTo>
                  <a:cubicBezTo>
                    <a:pt x="17098056" y="9572650"/>
                    <a:pt x="17035185" y="9724431"/>
                    <a:pt x="16923276" y="9836341"/>
                  </a:cubicBezTo>
                  <a:cubicBezTo>
                    <a:pt x="16811366" y="9948251"/>
                    <a:pt x="16659585" y="10011121"/>
                    <a:pt x="16501321" y="10011121"/>
                  </a:cubicBezTo>
                  <a:lnTo>
                    <a:pt x="596735" y="10011121"/>
                  </a:lnTo>
                  <a:cubicBezTo>
                    <a:pt x="438471" y="10011121"/>
                    <a:pt x="286689" y="9948251"/>
                    <a:pt x="174780" y="9836341"/>
                  </a:cubicBezTo>
                  <a:cubicBezTo>
                    <a:pt x="62870" y="9724431"/>
                    <a:pt x="0" y="9572650"/>
                    <a:pt x="0" y="9414386"/>
                  </a:cubicBezTo>
                  <a:lnTo>
                    <a:pt x="0" y="596735"/>
                  </a:lnTo>
                  <a:cubicBezTo>
                    <a:pt x="0" y="438471"/>
                    <a:pt x="62870" y="286689"/>
                    <a:pt x="174780" y="174780"/>
                  </a:cubicBezTo>
                  <a:cubicBezTo>
                    <a:pt x="286689" y="62870"/>
                    <a:pt x="438471" y="0"/>
                    <a:pt x="596735" y="0"/>
                  </a:cubicBezTo>
                  <a:close/>
                </a:path>
              </a:pathLst>
            </a:custGeom>
            <a:blipFill>
              <a:blip r:embed="rId9">
                <a:alphaModFix amt="90000"/>
              </a:blip>
              <a:stretch>
                <a:fillRect t="-15090" b="-15090"/>
              </a:stretch>
            </a:blipFill>
            <a:ln w="9525" cap="sq">
              <a:solidFill>
                <a:srgbClr val="59585C">
                  <a:alpha val="89804"/>
                </a:srgbClr>
              </a:solidFill>
              <a:prstDash val="solid"/>
              <a:miter/>
            </a:ln>
          </p:spPr>
        </p:sp>
      </p:grpSp>
      <p:sp>
        <p:nvSpPr>
          <p:cNvPr id="23" name="TextBox 23"/>
          <p:cNvSpPr txBox="1"/>
          <p:nvPr/>
        </p:nvSpPr>
        <p:spPr>
          <a:xfrm>
            <a:off x="2350164" y="6122281"/>
            <a:ext cx="6793836" cy="1654299"/>
          </a:xfrm>
          <a:prstGeom prst="rect">
            <a:avLst/>
          </a:prstGeom>
        </p:spPr>
        <p:txBody>
          <a:bodyPr lIns="0" tIns="0" rIns="0" bIns="0" rtlCol="0" anchor="t">
            <a:spAutoFit/>
          </a:bodyPr>
          <a:lstStyle/>
          <a:p>
            <a:pPr algn="ctr">
              <a:lnSpc>
                <a:spcPts val="4319"/>
              </a:lnSpc>
            </a:pPr>
            <a:r>
              <a:rPr lang="hu-HU" sz="3999" dirty="0">
                <a:solidFill>
                  <a:srgbClr val="FFFFFF"/>
                </a:solidFill>
                <a:latin typeface="Calibri (MS)"/>
                <a:ea typeface="Calibri (MS)"/>
                <a:cs typeface="Calibri (MS)"/>
                <a:sym typeface="Calibri (MS)"/>
              </a:rPr>
              <a:t>Dr. </a:t>
            </a:r>
            <a:r>
              <a:rPr lang="hu-HU" sz="3999" dirty="0" err="1">
                <a:solidFill>
                  <a:srgbClr val="FFFFFF"/>
                </a:solidFill>
                <a:latin typeface="Calibri (MS)"/>
                <a:ea typeface="Calibri (MS)"/>
                <a:cs typeface="Calibri (MS)"/>
                <a:sym typeface="Calibri (MS)"/>
              </a:rPr>
              <a:t>Sövegjártó</a:t>
            </a:r>
            <a:r>
              <a:rPr lang="hu-HU" sz="3999" dirty="0">
                <a:solidFill>
                  <a:srgbClr val="FFFFFF"/>
                </a:solidFill>
                <a:latin typeface="Calibri (MS)"/>
                <a:ea typeface="Calibri (MS)"/>
                <a:cs typeface="Calibri (MS)"/>
                <a:sym typeface="Calibri (MS)"/>
              </a:rPr>
              <a:t> Luca</a:t>
            </a:r>
          </a:p>
          <a:p>
            <a:pPr algn="ctr">
              <a:lnSpc>
                <a:spcPts val="4319"/>
              </a:lnSpc>
            </a:pPr>
            <a:endParaRPr lang="hu-HU" sz="3999" dirty="0">
              <a:solidFill>
                <a:srgbClr val="FFFFFF"/>
              </a:solidFill>
              <a:latin typeface="Calibri (MS)"/>
              <a:ea typeface="Calibri (MS)"/>
              <a:cs typeface="Calibri (MS)"/>
              <a:sym typeface="Calibri (MS)"/>
            </a:endParaRPr>
          </a:p>
          <a:p>
            <a:pPr algn="ctr">
              <a:lnSpc>
                <a:spcPts val="4319"/>
              </a:lnSpc>
            </a:pPr>
            <a:r>
              <a:rPr lang="hu-HU" sz="3999" dirty="0">
                <a:solidFill>
                  <a:srgbClr val="FFFFFF"/>
                </a:solidFill>
                <a:latin typeface="Calibri (MS)"/>
                <a:ea typeface="Calibri (MS)"/>
                <a:cs typeface="Calibri (MS)"/>
                <a:sym typeface="Calibri (MS)"/>
              </a:rPr>
              <a:t>Állami Főépítészi Iroda</a:t>
            </a:r>
            <a:endParaRPr lang="en-US" sz="3999" dirty="0">
              <a:solidFill>
                <a:srgbClr val="FFFFFF"/>
              </a:solidFill>
              <a:latin typeface="Calibri (MS)"/>
              <a:ea typeface="Calibri (MS)"/>
              <a:cs typeface="Calibri (MS)"/>
              <a:sym typeface="Calibri (MS)"/>
            </a:endParaRPr>
          </a:p>
        </p:txBody>
      </p:sp>
      <p:sp>
        <p:nvSpPr>
          <p:cNvPr id="24" name="Freeform 24"/>
          <p:cNvSpPr/>
          <p:nvPr/>
        </p:nvSpPr>
        <p:spPr>
          <a:xfrm flipV="1">
            <a:off x="-276269" y="5866512"/>
            <a:ext cx="6990301" cy="4526220"/>
          </a:xfrm>
          <a:custGeom>
            <a:avLst/>
            <a:gdLst/>
            <a:ahLst/>
            <a:cxnLst/>
            <a:rect l="l" t="t" r="r" b="b"/>
            <a:pathLst>
              <a:path w="6990301" h="4526220">
                <a:moveTo>
                  <a:pt x="0" y="4526220"/>
                </a:moveTo>
                <a:lnTo>
                  <a:pt x="6990301" y="4526220"/>
                </a:lnTo>
                <a:lnTo>
                  <a:pt x="6990301" y="0"/>
                </a:lnTo>
                <a:lnTo>
                  <a:pt x="0" y="0"/>
                </a:lnTo>
                <a:lnTo>
                  <a:pt x="0" y="4526220"/>
                </a:lnTo>
                <a:close/>
              </a:path>
            </a:pathLst>
          </a:custGeom>
          <a:blipFill>
            <a:blip r:embed="rId10">
              <a:alphaModFix amt="29000"/>
              <a:extLst>
                <a:ext uri="{96DAC541-7B7A-43D3-8B79-37D633B846F1}">
                  <asvg:svgBlip xmlns:asvg="http://schemas.microsoft.com/office/drawing/2016/SVG/main" r:embed="rId11"/>
                </a:ext>
              </a:extLst>
            </a:blip>
            <a:stretch>
              <a:fillRect/>
            </a:stretch>
          </a:blipFill>
        </p:spPr>
      </p:sp>
      <p:grpSp>
        <p:nvGrpSpPr>
          <p:cNvPr id="25" name="Group 25"/>
          <p:cNvGrpSpPr/>
          <p:nvPr/>
        </p:nvGrpSpPr>
        <p:grpSpPr>
          <a:xfrm>
            <a:off x="14713886" y="5869550"/>
            <a:ext cx="3062691" cy="1930646"/>
            <a:chOff x="0" y="0"/>
            <a:chExt cx="18562224" cy="11315700"/>
          </a:xfrm>
        </p:grpSpPr>
        <p:sp>
          <p:nvSpPr>
            <p:cNvPr id="26" name="Freeform 26"/>
            <p:cNvSpPr/>
            <p:nvPr/>
          </p:nvSpPr>
          <p:spPr>
            <a:xfrm>
              <a:off x="0" y="0"/>
              <a:ext cx="18562225" cy="11315700"/>
            </a:xfrm>
            <a:custGeom>
              <a:avLst/>
              <a:gdLst/>
              <a:ahLst/>
              <a:cxnLst/>
              <a:rect l="l" t="t" r="r" b="b"/>
              <a:pathLst>
                <a:path w="18562225" h="11315700">
                  <a:moveTo>
                    <a:pt x="907536" y="0"/>
                  </a:moveTo>
                  <a:lnTo>
                    <a:pt x="17654688" y="0"/>
                  </a:lnTo>
                  <a:cubicBezTo>
                    <a:pt x="17895382" y="0"/>
                    <a:pt x="18126218" y="95615"/>
                    <a:pt x="18296413" y="265811"/>
                  </a:cubicBezTo>
                  <a:cubicBezTo>
                    <a:pt x="18466609" y="436007"/>
                    <a:pt x="18562225" y="666843"/>
                    <a:pt x="18562225" y="907536"/>
                  </a:cubicBezTo>
                  <a:lnTo>
                    <a:pt x="18562225" y="10408164"/>
                  </a:lnTo>
                  <a:cubicBezTo>
                    <a:pt x="18562225" y="10909382"/>
                    <a:pt x="18155907" y="11315700"/>
                    <a:pt x="17654688" y="11315700"/>
                  </a:cubicBezTo>
                  <a:lnTo>
                    <a:pt x="907536" y="11315700"/>
                  </a:lnTo>
                  <a:cubicBezTo>
                    <a:pt x="406318" y="11315700"/>
                    <a:pt x="0" y="10909382"/>
                    <a:pt x="0" y="10408164"/>
                  </a:cubicBezTo>
                  <a:lnTo>
                    <a:pt x="0" y="907536"/>
                  </a:lnTo>
                  <a:cubicBezTo>
                    <a:pt x="0" y="406318"/>
                    <a:pt x="406318" y="0"/>
                    <a:pt x="907536" y="0"/>
                  </a:cubicBezTo>
                  <a:close/>
                </a:path>
              </a:pathLst>
            </a:custGeom>
            <a:blipFill>
              <a:blip r:embed="rId12">
                <a:alphaModFix amt="90000"/>
              </a:blip>
              <a:stretch>
                <a:fillRect t="-3620" b="-3620"/>
              </a:stretch>
            </a:blipFill>
            <a:ln w="9525" cap="sq">
              <a:solidFill>
                <a:srgbClr val="59585C">
                  <a:alpha val="89804"/>
                </a:srgbClr>
              </a:solidFill>
              <a:prstDash val="solid"/>
              <a:miter/>
            </a:ln>
          </p:spPr>
        </p:sp>
      </p:grpSp>
      <p:sp>
        <p:nvSpPr>
          <p:cNvPr id="27" name="Freeform 27"/>
          <p:cNvSpPr/>
          <p:nvPr/>
        </p:nvSpPr>
        <p:spPr>
          <a:xfrm>
            <a:off x="0" y="0"/>
            <a:ext cx="4184570" cy="2130327"/>
          </a:xfrm>
          <a:custGeom>
            <a:avLst/>
            <a:gdLst/>
            <a:ahLst/>
            <a:cxnLst/>
            <a:rect l="l" t="t" r="r" b="b"/>
            <a:pathLst>
              <a:path w="4184570" h="2130327">
                <a:moveTo>
                  <a:pt x="0" y="0"/>
                </a:moveTo>
                <a:lnTo>
                  <a:pt x="4184570" y="0"/>
                </a:lnTo>
                <a:lnTo>
                  <a:pt x="4184570" y="2130327"/>
                </a:lnTo>
                <a:lnTo>
                  <a:pt x="0" y="2130327"/>
                </a:lnTo>
                <a:lnTo>
                  <a:pt x="0" y="0"/>
                </a:lnTo>
                <a:close/>
              </a:path>
            </a:pathLst>
          </a:custGeom>
          <a:blipFill>
            <a:blip r:embed="rId13"/>
            <a:stretch>
              <a:fillRect/>
            </a:stretch>
          </a:blipFill>
        </p:spPr>
      </p:sp>
      <p:sp>
        <p:nvSpPr>
          <p:cNvPr id="28" name="TextBox 28"/>
          <p:cNvSpPr txBox="1"/>
          <p:nvPr/>
        </p:nvSpPr>
        <p:spPr>
          <a:xfrm>
            <a:off x="3453218" y="2300798"/>
            <a:ext cx="5178877" cy="847725"/>
          </a:xfrm>
          <a:prstGeom prst="rect">
            <a:avLst/>
          </a:prstGeom>
        </p:spPr>
        <p:txBody>
          <a:bodyPr lIns="0" tIns="0" rIns="0" bIns="0" rtlCol="0" anchor="t">
            <a:spAutoFit/>
          </a:bodyPr>
          <a:lstStyle/>
          <a:p>
            <a:pPr marL="0" lvl="0" indent="0" algn="ctr">
              <a:lnSpc>
                <a:spcPts val="3000"/>
              </a:lnSpc>
            </a:pPr>
            <a:r>
              <a:rPr lang="en-US" sz="3000">
                <a:solidFill>
                  <a:srgbClr val="FFFFFF">
                    <a:alpha val="72941"/>
                  </a:srgbClr>
                </a:solidFill>
                <a:latin typeface="Trajan Pro"/>
                <a:ea typeface="Trajan Pro"/>
                <a:cs typeface="Trajan Pro"/>
                <a:sym typeface="Trajan Pro"/>
              </a:rPr>
              <a:t>Vas Vármegyei Kormányhivatal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2340149" y="455918"/>
            <a:ext cx="9558463" cy="1770297"/>
            <a:chOff x="-4874078" y="0"/>
            <a:chExt cx="18319163" cy="3392843"/>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4874078" y="488982"/>
              <a:ext cx="13445084" cy="2903861"/>
            </a:xfrm>
            <a:prstGeom prst="rect">
              <a:avLst/>
            </a:prstGeom>
          </p:spPr>
          <p:txBody>
            <a:bodyPr lIns="0" tIns="0" rIns="0" bIns="0" rtlCol="0" anchor="b"/>
            <a:lstStyle/>
            <a:p>
              <a:pPr algn="ctr">
                <a:lnSpc>
                  <a:spcPts val="5400"/>
                </a:lnSpc>
              </a:pPr>
              <a:r>
                <a:rPr lang="hu-HU" sz="5000" dirty="0">
                  <a:solidFill>
                    <a:srgbClr val="FFFFFF"/>
                  </a:solidFill>
                  <a:latin typeface="Arial"/>
                  <a:ea typeface="Arial"/>
                  <a:cs typeface="Arial"/>
                  <a:sym typeface="Arial"/>
                </a:rPr>
                <a:t>Előírások V.</a:t>
              </a:r>
              <a:endParaRPr lang="en-US" sz="5000" dirty="0">
                <a:solidFill>
                  <a:srgbClr val="FFFFFF"/>
                </a:solidFill>
                <a:latin typeface="Arial"/>
                <a:ea typeface="Arial"/>
                <a:cs typeface="Arial"/>
                <a:sym typeface="Arial"/>
              </a:endParaRPr>
            </a:p>
          </p:txBody>
        </p:sp>
      </p:grpSp>
      <p:sp>
        <p:nvSpPr>
          <p:cNvPr id="5" name="Freeform 5"/>
          <p:cNvSpPr/>
          <p:nvPr/>
        </p:nvSpPr>
        <p:spPr>
          <a:xfrm flipH="1">
            <a:off x="11908376" y="-119175"/>
            <a:ext cx="6379624" cy="4130807"/>
          </a:xfrm>
          <a:custGeom>
            <a:avLst/>
            <a:gdLst/>
            <a:ahLst/>
            <a:cxnLst/>
            <a:rect l="l" t="t" r="r" b="b"/>
            <a:pathLst>
              <a:path w="6379624" h="4130807">
                <a:moveTo>
                  <a:pt x="6379624" y="0"/>
                </a:moveTo>
                <a:lnTo>
                  <a:pt x="0" y="0"/>
                </a:lnTo>
                <a:lnTo>
                  <a:pt x="0" y="4130807"/>
                </a:lnTo>
                <a:lnTo>
                  <a:pt x="6379624" y="4130807"/>
                </a:lnTo>
                <a:lnTo>
                  <a:pt x="6379624"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sp>
        <p:nvSpPr>
          <p:cNvPr id="11" name="Freeform 11"/>
          <p:cNvSpPr/>
          <p:nvPr/>
        </p:nvSpPr>
        <p:spPr>
          <a:xfrm flipV="1">
            <a:off x="-1214466" y="6480490"/>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1964242" y="2033442"/>
            <a:ext cx="13133946" cy="5711825"/>
          </a:xfrm>
          <a:custGeom>
            <a:avLst/>
            <a:gdLst/>
            <a:ahLst/>
            <a:cxnLst/>
            <a:rect l="l" t="t" r="r" b="b"/>
            <a:pathLst>
              <a:path w="25171713" h="10946933">
                <a:moveTo>
                  <a:pt x="0" y="0"/>
                </a:moveTo>
                <a:lnTo>
                  <a:pt x="25171713" y="0"/>
                </a:lnTo>
                <a:lnTo>
                  <a:pt x="25171713" y="10946933"/>
                </a:lnTo>
                <a:lnTo>
                  <a:pt x="0" y="10946933"/>
                </a:lnTo>
                <a:close/>
              </a:path>
            </a:pathLst>
          </a:custGeom>
          <a:solidFill>
            <a:srgbClr val="000000">
              <a:alpha val="0"/>
            </a:srgbClr>
          </a:solidFill>
        </p:spPr>
      </p:sp>
      <p:sp>
        <p:nvSpPr>
          <p:cNvPr id="15" name="Tartalom helye 2">
            <a:extLst>
              <a:ext uri="{FF2B5EF4-FFF2-40B4-BE49-F238E27FC236}">
                <a16:creationId xmlns:a16="http://schemas.microsoft.com/office/drawing/2014/main" id="{2B068EBC-4852-4DDF-B92A-2A8438A20AD6}"/>
              </a:ext>
            </a:extLst>
          </p:cNvPr>
          <p:cNvSpPr txBox="1">
            <a:spLocks/>
          </p:cNvSpPr>
          <p:nvPr/>
        </p:nvSpPr>
        <p:spPr>
          <a:xfrm>
            <a:off x="104192" y="2501980"/>
            <a:ext cx="8472311" cy="720800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u-HU" sz="2800" dirty="0" err="1">
                <a:solidFill>
                  <a:schemeClr val="bg1"/>
                </a:solidFill>
                <a:latin typeface="Arial" panose="020B0604020202020204" pitchFamily="34" charset="0"/>
                <a:cs typeface="Arial" panose="020B0604020202020204" pitchFamily="34" charset="0"/>
              </a:rPr>
              <a:t>Tkr</a:t>
            </a:r>
            <a:r>
              <a:rPr lang="hu-HU" sz="2800" dirty="0">
                <a:solidFill>
                  <a:schemeClr val="bg1"/>
                </a:solidFill>
                <a:latin typeface="Arial" panose="020B0604020202020204" pitchFamily="34" charset="0"/>
                <a:cs typeface="Arial" panose="020B0604020202020204" pitchFamily="34" charset="0"/>
              </a:rPr>
              <a:t>.</a:t>
            </a:r>
          </a:p>
          <a:p>
            <a:r>
              <a:rPr lang="hu-HU" sz="2800" dirty="0">
                <a:solidFill>
                  <a:schemeClr val="bg1"/>
                </a:solidFill>
                <a:latin typeface="Arial" panose="020B0604020202020204" pitchFamily="34" charset="0"/>
                <a:cs typeface="Arial" panose="020B0604020202020204" pitchFamily="34" charset="0"/>
              </a:rPr>
              <a:t>24. § (1) Az 1. mellékletben lehatárolt településképi szempontból meghatározó területein a (2)-(4) bekezdésekben meghatározott további településképi követelményeket kell alkalmazni.</a:t>
            </a:r>
          </a:p>
          <a:p>
            <a:r>
              <a:rPr lang="hu-HU" sz="2800" dirty="0">
                <a:solidFill>
                  <a:schemeClr val="bg1"/>
                </a:solidFill>
                <a:latin typeface="Arial" panose="020B0604020202020204" pitchFamily="34" charset="0"/>
                <a:cs typeface="Arial" panose="020B0604020202020204" pitchFamily="34" charset="0"/>
              </a:rPr>
              <a:t>(2) A domborzati viszonyok, a kialakult telekszerkezet adottságnak tekintendő és továbbra is meg kell őrizni.</a:t>
            </a:r>
          </a:p>
          <a:p>
            <a:r>
              <a:rPr lang="hu-HU" sz="2800" dirty="0">
                <a:solidFill>
                  <a:schemeClr val="bg1"/>
                </a:solidFill>
                <a:latin typeface="Arial" panose="020B0604020202020204" pitchFamily="34" charset="0"/>
                <a:cs typeface="Arial" panose="020B0604020202020204" pitchFamily="34" charset="0"/>
              </a:rPr>
              <a:t>(3) Telket alakítani kizárólag akkor lehet, amennyiben a meglévő állapot a telek beépíthetőségét ellehetetleníti.</a:t>
            </a:r>
          </a:p>
          <a:p>
            <a:r>
              <a:rPr lang="hu-HU" sz="2800" dirty="0">
                <a:solidFill>
                  <a:schemeClr val="bg1"/>
                </a:solidFill>
                <a:latin typeface="Arial" panose="020B0604020202020204" pitchFamily="34" charset="0"/>
                <a:cs typeface="Arial" panose="020B0604020202020204" pitchFamily="34" charset="0"/>
              </a:rPr>
              <a:t>(4) A (3) bekezdés szerinti telekalakítás során a kialakult telekstruktúrához (utcai telekszélesség) és utca-vonalvezetéshez minden esetben alkalmazkodni kell.</a:t>
            </a:r>
          </a:p>
          <a:p>
            <a:endParaRPr lang="hu-HU" dirty="0"/>
          </a:p>
          <a:p>
            <a:endParaRPr lang="hu-HU" dirty="0"/>
          </a:p>
          <a:p>
            <a:pPr marL="0" indent="0">
              <a:buFont typeface="Arial" pitchFamily="34" charset="0"/>
              <a:buNone/>
            </a:pPr>
            <a:endParaRPr lang="hu-HU" dirty="0"/>
          </a:p>
        </p:txBody>
      </p:sp>
      <p:pic>
        <p:nvPicPr>
          <p:cNvPr id="17" name="Tartalom helye 4">
            <a:extLst>
              <a:ext uri="{FF2B5EF4-FFF2-40B4-BE49-F238E27FC236}">
                <a16:creationId xmlns:a16="http://schemas.microsoft.com/office/drawing/2014/main" id="{00418C46-77BC-4EF2-BE22-E30572B830F3}"/>
              </a:ext>
            </a:extLst>
          </p:cNvPr>
          <p:cNvPicPr>
            <a:picLocks noChangeAspect="1"/>
          </p:cNvPicPr>
          <p:nvPr/>
        </p:nvPicPr>
        <p:blipFill>
          <a:blip r:embed="rId5"/>
          <a:stretch>
            <a:fillRect/>
          </a:stretch>
        </p:blipFill>
        <p:spPr>
          <a:xfrm>
            <a:off x="8586267" y="838899"/>
            <a:ext cx="8595011" cy="8293684"/>
          </a:xfrm>
          <a:prstGeom prst="rect">
            <a:avLst/>
          </a:prstGeom>
        </p:spPr>
      </p:pic>
    </p:spTree>
    <p:extLst>
      <p:ext uri="{BB962C8B-B14F-4D97-AF65-F5344CB8AC3E}">
        <p14:creationId xmlns:p14="http://schemas.microsoft.com/office/powerpoint/2010/main" val="3133498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flipH="1">
            <a:off x="9144000" y="-3542"/>
            <a:ext cx="8996867" cy="5825471"/>
          </a:xfrm>
          <a:custGeom>
            <a:avLst/>
            <a:gdLst/>
            <a:ahLst/>
            <a:cxnLst/>
            <a:rect l="l" t="t" r="r" b="b"/>
            <a:pathLst>
              <a:path w="8996867" h="5825471">
                <a:moveTo>
                  <a:pt x="8996867" y="0"/>
                </a:moveTo>
                <a:lnTo>
                  <a:pt x="0" y="0"/>
                </a:lnTo>
                <a:lnTo>
                  <a:pt x="0" y="5825471"/>
                </a:lnTo>
                <a:lnTo>
                  <a:pt x="8996867" y="5825471"/>
                </a:lnTo>
                <a:lnTo>
                  <a:pt x="8996867"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5400000">
            <a:off x="7301048" y="-3405016"/>
            <a:ext cx="1275659" cy="7591773"/>
            <a:chOff x="0" y="0"/>
            <a:chExt cx="3579700" cy="21303717"/>
          </a:xfrm>
        </p:grpSpPr>
        <p:sp>
          <p:nvSpPr>
            <p:cNvPr id="4" name="Freeform 4"/>
            <p:cNvSpPr/>
            <p:nvPr/>
          </p:nvSpPr>
          <p:spPr>
            <a:xfrm>
              <a:off x="0" y="0"/>
              <a:ext cx="3579700" cy="21303717"/>
            </a:xfrm>
            <a:custGeom>
              <a:avLst/>
              <a:gdLst/>
              <a:ahLst/>
              <a:cxnLst/>
              <a:rect l="l" t="t" r="r" b="b"/>
              <a:pathLst>
                <a:path w="3579700" h="21303717">
                  <a:moveTo>
                    <a:pt x="0" y="0"/>
                  </a:moveTo>
                  <a:lnTo>
                    <a:pt x="3579700" y="0"/>
                  </a:lnTo>
                  <a:lnTo>
                    <a:pt x="3579700" y="21303717"/>
                  </a:lnTo>
                  <a:lnTo>
                    <a:pt x="0" y="21303717"/>
                  </a:lnTo>
                  <a:close/>
                </a:path>
              </a:pathLst>
            </a:custGeom>
            <a:solidFill>
              <a:srgbClr val="FCFCFD">
                <a:alpha val="89804"/>
              </a:srgbClr>
            </a:solidFill>
          </p:spPr>
        </p:sp>
      </p:grpSp>
      <p:grpSp>
        <p:nvGrpSpPr>
          <p:cNvPr id="5" name="Group 5"/>
          <p:cNvGrpSpPr/>
          <p:nvPr/>
        </p:nvGrpSpPr>
        <p:grpSpPr>
          <a:xfrm>
            <a:off x="1257921" y="190402"/>
            <a:ext cx="1434849" cy="1381321"/>
            <a:chOff x="0" y="0"/>
            <a:chExt cx="26193237" cy="25216078"/>
          </a:xfrm>
        </p:grpSpPr>
        <p:sp>
          <p:nvSpPr>
            <p:cNvPr id="6" name="Freeform 6"/>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grpSp>
        <p:nvGrpSpPr>
          <p:cNvPr id="11" name="Group 11"/>
          <p:cNvGrpSpPr/>
          <p:nvPr/>
        </p:nvGrpSpPr>
        <p:grpSpPr>
          <a:xfrm>
            <a:off x="13164391" y="1800739"/>
            <a:ext cx="4125024" cy="4125024"/>
            <a:chOff x="0" y="0"/>
            <a:chExt cx="812800" cy="812800"/>
          </a:xfrm>
        </p:grpSpPr>
        <p:sp>
          <p:nvSpPr>
            <p:cNvPr id="12" name="Freeform 12"/>
            <p:cNvSpPr/>
            <p:nvPr/>
          </p:nvSpPr>
          <p:spPr>
            <a:xfrm>
              <a:off x="0" y="0"/>
              <a:ext cx="812800" cy="812800"/>
            </a:xfrm>
            <a:custGeom>
              <a:avLst/>
              <a:gdLst/>
              <a:ahLst/>
              <a:cxnLst/>
              <a:rect l="l" t="t" r="r" b="b"/>
              <a:pathLst>
                <a:path w="812800" h="812800">
                  <a:moveTo>
                    <a:pt x="43167" y="0"/>
                  </a:moveTo>
                  <a:lnTo>
                    <a:pt x="769633" y="0"/>
                  </a:lnTo>
                  <a:cubicBezTo>
                    <a:pt x="793474" y="0"/>
                    <a:pt x="812800" y="19326"/>
                    <a:pt x="812800" y="43167"/>
                  </a:cubicBezTo>
                  <a:lnTo>
                    <a:pt x="812800" y="769633"/>
                  </a:lnTo>
                  <a:cubicBezTo>
                    <a:pt x="812800" y="793474"/>
                    <a:pt x="793474" y="812800"/>
                    <a:pt x="769633" y="812800"/>
                  </a:cubicBezTo>
                  <a:lnTo>
                    <a:pt x="43167" y="812800"/>
                  </a:lnTo>
                  <a:cubicBezTo>
                    <a:pt x="19326" y="812800"/>
                    <a:pt x="0" y="793474"/>
                    <a:pt x="0" y="769633"/>
                  </a:cubicBezTo>
                  <a:lnTo>
                    <a:pt x="0" y="43167"/>
                  </a:lnTo>
                  <a:cubicBezTo>
                    <a:pt x="0" y="19326"/>
                    <a:pt x="19326" y="0"/>
                    <a:pt x="43167" y="0"/>
                  </a:cubicBezTo>
                  <a:close/>
                </a:path>
              </a:pathLst>
            </a:custGeom>
            <a:solidFill>
              <a:srgbClr val="FCFCFD"/>
            </a:solidFill>
            <a:ln w="12700">
              <a:solidFill>
                <a:srgbClr val="000000"/>
              </a:solidFill>
            </a:ln>
          </p:spPr>
        </p:sp>
      </p:grpSp>
      <p:grpSp>
        <p:nvGrpSpPr>
          <p:cNvPr id="13" name="Group 13"/>
          <p:cNvGrpSpPr/>
          <p:nvPr/>
        </p:nvGrpSpPr>
        <p:grpSpPr>
          <a:xfrm>
            <a:off x="13374643" y="1831097"/>
            <a:ext cx="3704519" cy="3436371"/>
            <a:chOff x="0" y="0"/>
            <a:chExt cx="812800" cy="753966"/>
          </a:xfrm>
        </p:grpSpPr>
        <p:sp>
          <p:nvSpPr>
            <p:cNvPr id="14" name="Freeform 14"/>
            <p:cNvSpPr/>
            <p:nvPr/>
          </p:nvSpPr>
          <p:spPr>
            <a:xfrm>
              <a:off x="0" y="0"/>
              <a:ext cx="812800" cy="753966"/>
            </a:xfrm>
            <a:custGeom>
              <a:avLst/>
              <a:gdLst/>
              <a:ahLst/>
              <a:cxnLst/>
              <a:rect l="l" t="t" r="r" b="b"/>
              <a:pathLst>
                <a:path w="812800" h="753966">
                  <a:moveTo>
                    <a:pt x="48067" y="0"/>
                  </a:moveTo>
                  <a:lnTo>
                    <a:pt x="764733" y="0"/>
                  </a:lnTo>
                  <a:cubicBezTo>
                    <a:pt x="791280" y="0"/>
                    <a:pt x="812800" y="21520"/>
                    <a:pt x="812800" y="48067"/>
                  </a:cubicBezTo>
                  <a:lnTo>
                    <a:pt x="812800" y="705899"/>
                  </a:lnTo>
                  <a:cubicBezTo>
                    <a:pt x="812800" y="718648"/>
                    <a:pt x="807736" y="730874"/>
                    <a:pt x="798722" y="739888"/>
                  </a:cubicBezTo>
                  <a:cubicBezTo>
                    <a:pt x="789707" y="748902"/>
                    <a:pt x="777481" y="753966"/>
                    <a:pt x="764733" y="753966"/>
                  </a:cubicBezTo>
                  <a:lnTo>
                    <a:pt x="48067" y="753966"/>
                  </a:lnTo>
                  <a:cubicBezTo>
                    <a:pt x="21520" y="753966"/>
                    <a:pt x="0" y="732446"/>
                    <a:pt x="0" y="705899"/>
                  </a:cubicBezTo>
                  <a:lnTo>
                    <a:pt x="0" y="48067"/>
                  </a:lnTo>
                  <a:cubicBezTo>
                    <a:pt x="0" y="21520"/>
                    <a:pt x="21520" y="0"/>
                    <a:pt x="48067" y="0"/>
                  </a:cubicBezTo>
                  <a:close/>
                </a:path>
              </a:pathLst>
            </a:custGeom>
            <a:solidFill>
              <a:srgbClr val="000000">
                <a:alpha val="0"/>
              </a:srgbClr>
            </a:solidFill>
            <a:ln w="12700">
              <a:solidFill>
                <a:srgbClr val="000000"/>
              </a:solidFill>
            </a:ln>
          </p:spPr>
        </p:sp>
      </p:grpSp>
      <p:grpSp>
        <p:nvGrpSpPr>
          <p:cNvPr id="19" name="Group 2">
            <a:extLst>
              <a:ext uri="{FF2B5EF4-FFF2-40B4-BE49-F238E27FC236}">
                <a16:creationId xmlns:a16="http://schemas.microsoft.com/office/drawing/2014/main" id="{EAEE7D55-D9D4-4DC7-9785-33E66B5E525B}"/>
              </a:ext>
            </a:extLst>
          </p:cNvPr>
          <p:cNvGrpSpPr/>
          <p:nvPr/>
        </p:nvGrpSpPr>
        <p:grpSpPr>
          <a:xfrm>
            <a:off x="4229007" y="455918"/>
            <a:ext cx="7669605" cy="1669629"/>
            <a:chOff x="-1254009" y="0"/>
            <a:chExt cx="14699094" cy="3199909"/>
          </a:xfrm>
        </p:grpSpPr>
        <p:sp>
          <p:nvSpPr>
            <p:cNvPr id="20" name="Freeform 3">
              <a:extLst>
                <a:ext uri="{FF2B5EF4-FFF2-40B4-BE49-F238E27FC236}">
                  <a16:creationId xmlns:a16="http://schemas.microsoft.com/office/drawing/2014/main" id="{09C756C5-B3AC-4C5D-8005-AD832FCDDEC6}"/>
                </a:ext>
              </a:extLst>
            </p:cNvPr>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21" name="TextBox 4">
              <a:extLst>
                <a:ext uri="{FF2B5EF4-FFF2-40B4-BE49-F238E27FC236}">
                  <a16:creationId xmlns:a16="http://schemas.microsoft.com/office/drawing/2014/main" id="{DFCEC13F-C90F-4FFC-98B3-06F836D1AECE}"/>
                </a:ext>
              </a:extLst>
            </p:cNvPr>
            <p:cNvSpPr txBox="1"/>
            <p:nvPr/>
          </p:nvSpPr>
          <p:spPr>
            <a:xfrm>
              <a:off x="-1254009" y="296048"/>
              <a:ext cx="13445083" cy="2903861"/>
            </a:xfrm>
            <a:prstGeom prst="rect">
              <a:avLst/>
            </a:prstGeom>
          </p:spPr>
          <p:txBody>
            <a:bodyPr lIns="0" tIns="0" rIns="0" bIns="0" rtlCol="0" anchor="b"/>
            <a:lstStyle/>
            <a:p>
              <a:pPr algn="ctr">
                <a:lnSpc>
                  <a:spcPts val="5400"/>
                </a:lnSpc>
              </a:pPr>
              <a:r>
                <a:rPr lang="hu-HU" sz="5000" dirty="0">
                  <a:solidFill>
                    <a:srgbClr val="FFFFFF"/>
                  </a:solidFill>
                  <a:latin typeface="Arial"/>
                  <a:ea typeface="Arial"/>
                  <a:cs typeface="Arial"/>
                  <a:sym typeface="Arial"/>
                </a:rPr>
                <a:t>Előírások VI.</a:t>
              </a:r>
              <a:endParaRPr lang="en-US" sz="5000" dirty="0">
                <a:solidFill>
                  <a:srgbClr val="FFFFFF"/>
                </a:solidFill>
                <a:latin typeface="Arial"/>
                <a:ea typeface="Arial"/>
                <a:cs typeface="Arial"/>
                <a:sym typeface="Arial"/>
              </a:endParaRPr>
            </a:p>
          </p:txBody>
        </p:sp>
      </p:grpSp>
      <p:sp>
        <p:nvSpPr>
          <p:cNvPr id="22" name="Tartalom helye 2">
            <a:extLst>
              <a:ext uri="{FF2B5EF4-FFF2-40B4-BE49-F238E27FC236}">
                <a16:creationId xmlns:a16="http://schemas.microsoft.com/office/drawing/2014/main" id="{8BC60D69-E2F6-401B-9923-7C4B8DC1F05A}"/>
              </a:ext>
            </a:extLst>
          </p:cNvPr>
          <p:cNvSpPr txBox="1">
            <a:spLocks/>
          </p:cNvSpPr>
          <p:nvPr/>
        </p:nvSpPr>
        <p:spPr>
          <a:xfrm>
            <a:off x="609600" y="2693973"/>
            <a:ext cx="9372600" cy="7850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000"/>
              </a:lnSpc>
              <a:spcBef>
                <a:spcPts val="0"/>
              </a:spcBef>
              <a:defRPr/>
            </a:pP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14. § (2) „Kialakult telekméret esetén </a:t>
            </a:r>
            <a:r>
              <a:rPr kumimoji="0" lang="hu-HU" sz="2800" b="0"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 telek területe csak úgy változtatható</a:t>
            </a: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hogy a tömbben előforduló jelentősen </a:t>
            </a:r>
            <a:r>
              <a:rPr kumimoji="0" lang="hu-HU" sz="2800" b="0"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eltérő nagyságú telkek területe egymáshoz közelítsen</a:t>
            </a: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a:p>
            <a:pPr algn="just">
              <a:lnSpc>
                <a:spcPct val="114000"/>
              </a:lnSpc>
              <a:spcBef>
                <a:spcPts val="0"/>
              </a:spcBef>
              <a:defRPr/>
            </a:pP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3. § (1) A telekcsoport </a:t>
            </a:r>
            <a:r>
              <a:rPr kumimoji="0" lang="hu-HU" sz="28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újraosztásával</a:t>
            </a: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létrejövő lakóterületi és vegyes területfelhasználású telektömbökben </a:t>
            </a:r>
            <a:r>
              <a:rPr kumimoji="0" lang="hu-HU" sz="2800" b="0"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egy telektömbön belül a telkek közül a legnagyobb és a legkisebb telekszélességű telkek azonos közterületi homlokvonalon mért utcafronti szélességének aránya nem lehet több 1,5-nél </a:t>
            </a: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úgy, hogy saroktelek esetén a telek mélysége szerinti méretet nem kell figyelembe venni.</a:t>
            </a:r>
            <a:endParaRPr kumimoji="0" lang="hu-HU" sz="2800" b="0" i="0" u="none" strike="noStrike" kern="1200" cap="none" spc="0" normalizeH="0" baseline="0" noProof="0" dirty="0">
              <a:ln>
                <a:noFill/>
              </a:ln>
              <a:solidFill>
                <a:schemeClr val="bg1"/>
              </a:solidFill>
              <a:effectLst/>
              <a:highlight>
                <a:srgbClr val="FFFF00"/>
              </a:highligh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hu-HU"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3" name="Tartalom helye 5">
            <a:extLst>
              <a:ext uri="{FF2B5EF4-FFF2-40B4-BE49-F238E27FC236}">
                <a16:creationId xmlns:a16="http://schemas.microsoft.com/office/drawing/2014/main" id="{2084BB57-A9F4-45B5-9D88-CAB3198927B8}"/>
              </a:ext>
            </a:extLst>
          </p:cNvPr>
          <p:cNvSpPr txBox="1">
            <a:spLocks/>
          </p:cNvSpPr>
          <p:nvPr/>
        </p:nvSpPr>
        <p:spPr>
          <a:xfrm>
            <a:off x="10591800" y="7771699"/>
            <a:ext cx="7835626" cy="663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hu-HU"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24" name="Kép 23">
            <a:extLst>
              <a:ext uri="{FF2B5EF4-FFF2-40B4-BE49-F238E27FC236}">
                <a16:creationId xmlns:a16="http://schemas.microsoft.com/office/drawing/2014/main" id="{E5C06E1F-A7D5-4ECC-880C-EE83AFFADEF9}"/>
              </a:ext>
            </a:extLst>
          </p:cNvPr>
          <p:cNvPicPr/>
          <p:nvPr/>
        </p:nvPicPr>
        <p:blipFill>
          <a:blip r:embed="rId5"/>
          <a:stretch>
            <a:fillRect/>
          </a:stretch>
        </p:blipFill>
        <p:spPr>
          <a:xfrm>
            <a:off x="10713634" y="1132535"/>
            <a:ext cx="7015296" cy="6553753"/>
          </a:xfrm>
          <a:prstGeom prst="rect">
            <a:avLst/>
          </a:prstGeom>
        </p:spPr>
      </p:pic>
    </p:spTree>
    <p:extLst>
      <p:ext uri="{BB962C8B-B14F-4D97-AF65-F5344CB8AC3E}">
        <p14:creationId xmlns:p14="http://schemas.microsoft.com/office/powerpoint/2010/main" val="1413845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2514600" y="3314700"/>
            <a:ext cx="11125199" cy="1946071"/>
            <a:chOff x="-3319295" y="0"/>
            <a:chExt cx="16764380" cy="920868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3319295" y="2856236"/>
              <a:ext cx="16190259" cy="6352451"/>
            </a:xfrm>
            <a:prstGeom prst="rect">
              <a:avLst/>
            </a:prstGeom>
          </p:spPr>
          <p:txBody>
            <a:bodyPr lIns="0" tIns="0" rIns="0" bIns="0" rtlCol="0" anchor="b"/>
            <a:lstStyle/>
            <a:p>
              <a:pPr algn="ctr">
                <a:lnSpc>
                  <a:spcPts val="5400"/>
                </a:lnSpc>
              </a:pPr>
              <a:r>
                <a:rPr lang="hu-HU" sz="5000" dirty="0">
                  <a:solidFill>
                    <a:srgbClr val="FFFFFF"/>
                  </a:solidFill>
                  <a:latin typeface="Arial"/>
                  <a:cs typeface="Arial"/>
                  <a:sym typeface="Arial"/>
                </a:rPr>
                <a:t>Szabályozási tervlap</a:t>
              </a:r>
              <a:endParaRPr lang="en-US" sz="5000" dirty="0">
                <a:solidFill>
                  <a:srgbClr val="FFFFFF"/>
                </a:solidFill>
                <a:latin typeface="Arial"/>
                <a:cs typeface="Arial"/>
                <a:sym typeface="Arial"/>
              </a:endParaRPr>
            </a:p>
          </p:txBody>
        </p:sp>
      </p:gr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2"/>
              <a:stretch>
                <a:fillRect t="-1883" b="-1883"/>
              </a:stretch>
            </a:blipFill>
          </p:spPr>
        </p:sp>
      </p:gr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dirty="0">
                <a:solidFill>
                  <a:srgbClr val="FFFFFF">
                    <a:alpha val="72941"/>
                  </a:srgbClr>
                </a:solidFill>
                <a:latin typeface="Trajan Pro"/>
                <a:ea typeface="Trajan Pro"/>
                <a:cs typeface="Trajan Pro"/>
                <a:sym typeface="Trajan Pro"/>
              </a:rPr>
              <a:t>Vas </a:t>
            </a:r>
            <a:r>
              <a:rPr lang="en-US" sz="2680" dirty="0" err="1">
                <a:solidFill>
                  <a:srgbClr val="FFFFFF">
                    <a:alpha val="72941"/>
                  </a:srgbClr>
                </a:solidFill>
                <a:latin typeface="Trajan Pro"/>
                <a:ea typeface="Trajan Pro"/>
                <a:cs typeface="Trajan Pro"/>
                <a:sym typeface="Trajan Pro"/>
              </a:rPr>
              <a:t>Vármegyei</a:t>
            </a:r>
            <a:r>
              <a:rPr lang="en-US" sz="2680" dirty="0">
                <a:solidFill>
                  <a:srgbClr val="FFFFFF">
                    <a:alpha val="72941"/>
                  </a:srgbClr>
                </a:solidFill>
                <a:latin typeface="Trajan Pro"/>
                <a:ea typeface="Trajan Pro"/>
                <a:cs typeface="Trajan Pro"/>
                <a:sym typeface="Trajan Pro"/>
              </a:rPr>
              <a:t> </a:t>
            </a:r>
            <a:r>
              <a:rPr lang="en-US" sz="2680" dirty="0" err="1">
                <a:solidFill>
                  <a:srgbClr val="FFFFFF">
                    <a:alpha val="72941"/>
                  </a:srgbClr>
                </a:solidFill>
                <a:latin typeface="Trajan Pro"/>
                <a:ea typeface="Trajan Pro"/>
                <a:cs typeface="Trajan Pro"/>
                <a:sym typeface="Trajan Pro"/>
              </a:rPr>
              <a:t>Kormányhivatal</a:t>
            </a:r>
            <a:endParaRPr lang="en-US" sz="2680" dirty="0">
              <a:solidFill>
                <a:srgbClr val="FFFFFF">
                  <a:alpha val="72941"/>
                </a:srgbClr>
              </a:solidFill>
              <a:latin typeface="Trajan Pro"/>
              <a:ea typeface="Trajan Pro"/>
              <a:cs typeface="Trajan Pro"/>
              <a:sym typeface="Trajan Pro"/>
            </a:endParaRPr>
          </a:p>
        </p:txBody>
      </p:sp>
      <p:sp>
        <p:nvSpPr>
          <p:cNvPr id="11" name="Freeform 11"/>
          <p:cNvSpPr/>
          <p:nvPr/>
        </p:nvSpPr>
        <p:spPr>
          <a:xfrm flipV="1">
            <a:off x="-1214466" y="6480490"/>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979068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4883316" y="455918"/>
            <a:ext cx="7015295" cy="1490310"/>
            <a:chOff x="0" y="0"/>
            <a:chExt cx="13445084" cy="285623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0" y="-47625"/>
              <a:ext cx="13445084" cy="2903862"/>
            </a:xfrm>
            <a:prstGeom prst="rect">
              <a:avLst/>
            </a:prstGeom>
          </p:spPr>
          <p:txBody>
            <a:bodyPr lIns="0" tIns="0" rIns="0" bIns="0" rtlCol="0" anchor="b"/>
            <a:lstStyle/>
            <a:p>
              <a:pPr algn="ctr">
                <a:lnSpc>
                  <a:spcPts val="5400"/>
                </a:lnSpc>
              </a:pPr>
              <a:r>
                <a:rPr lang="hu-HU" sz="5000" dirty="0">
                  <a:solidFill>
                    <a:srgbClr val="FFFFFF"/>
                  </a:solidFill>
                  <a:latin typeface="Arial"/>
                  <a:ea typeface="Arial"/>
                  <a:cs typeface="Arial"/>
                  <a:sym typeface="Arial"/>
                </a:rPr>
                <a:t>Tervezett utak</a:t>
              </a:r>
              <a:endParaRPr lang="en-US" sz="5000" dirty="0">
                <a:solidFill>
                  <a:srgbClr val="FFFFFF"/>
                </a:solidFill>
                <a:latin typeface="Arial"/>
                <a:ea typeface="Arial"/>
                <a:cs typeface="Arial"/>
                <a:sym typeface="Arial"/>
              </a:endParaRPr>
            </a:p>
          </p:txBody>
        </p:sp>
      </p:grpSp>
      <p:sp>
        <p:nvSpPr>
          <p:cNvPr id="5" name="Freeform 5"/>
          <p:cNvSpPr/>
          <p:nvPr/>
        </p:nvSpPr>
        <p:spPr>
          <a:xfrm flipH="1">
            <a:off x="11908376" y="-119175"/>
            <a:ext cx="6379624" cy="4130807"/>
          </a:xfrm>
          <a:custGeom>
            <a:avLst/>
            <a:gdLst/>
            <a:ahLst/>
            <a:cxnLst/>
            <a:rect l="l" t="t" r="r" b="b"/>
            <a:pathLst>
              <a:path w="6379624" h="4130807">
                <a:moveTo>
                  <a:pt x="6379624" y="0"/>
                </a:moveTo>
                <a:lnTo>
                  <a:pt x="0" y="0"/>
                </a:lnTo>
                <a:lnTo>
                  <a:pt x="0" y="4130807"/>
                </a:lnTo>
                <a:lnTo>
                  <a:pt x="6379624" y="4130807"/>
                </a:lnTo>
                <a:lnTo>
                  <a:pt x="6379624"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sp>
        <p:nvSpPr>
          <p:cNvPr id="11" name="Freeform 11"/>
          <p:cNvSpPr/>
          <p:nvPr/>
        </p:nvSpPr>
        <p:spPr>
          <a:xfrm flipV="1">
            <a:off x="-1214466" y="6480490"/>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15" name="Tartalom helye 2">
            <a:extLst>
              <a:ext uri="{FF2B5EF4-FFF2-40B4-BE49-F238E27FC236}">
                <a16:creationId xmlns:a16="http://schemas.microsoft.com/office/drawing/2014/main" id="{FB0278B0-9F52-4721-8B6B-1065936FD28D}"/>
              </a:ext>
            </a:extLst>
          </p:cNvPr>
          <p:cNvSpPr txBox="1">
            <a:spLocks/>
          </p:cNvSpPr>
          <p:nvPr/>
        </p:nvSpPr>
        <p:spPr>
          <a:xfrm>
            <a:off x="250653" y="2953044"/>
            <a:ext cx="9594746" cy="684674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defTabSz="914400" rtl="0" eaLnBrk="1" fontAlgn="auto" latinLnBrk="0" hangingPunct="1">
              <a:lnSpc>
                <a:spcPct val="134000"/>
              </a:lnSpc>
              <a:spcBef>
                <a:spcPts val="100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Felülvizsgálat</a:t>
            </a:r>
          </a:p>
          <a:p>
            <a:pPr marL="0" marR="0" lvl="0" indent="0" defTabSz="914400" rtl="0" eaLnBrk="1" fontAlgn="auto" latinLnBrk="0" hangingPunct="1">
              <a:lnSpc>
                <a:spcPct val="134000"/>
              </a:lnSpc>
              <a:spcBef>
                <a:spcPts val="1000"/>
              </a:spcBef>
              <a:spcAft>
                <a:spcPts val="0"/>
              </a:spcAft>
              <a:buClrTx/>
              <a:buSzTx/>
              <a:buNone/>
              <a:tabLst/>
              <a:defRPr/>
            </a:pPr>
            <a:r>
              <a:rPr lang="hu-HU" dirty="0">
                <a:solidFill>
                  <a:schemeClr val="bg1"/>
                </a:solidFill>
                <a:latin typeface="Arial" panose="020B0604020202020204" pitchFamily="34" charset="0"/>
                <a:cs typeface="Arial" panose="020B0604020202020204" pitchFamily="34" charset="0"/>
              </a:rPr>
              <a:t>Méptv. 88. § (5) bekezdés</a:t>
            </a:r>
          </a:p>
          <a:p>
            <a:pPr lvl="0">
              <a:lnSpc>
                <a:spcPct val="134000"/>
              </a:lnSpc>
            </a:pPr>
            <a:r>
              <a:rPr lang="hu-HU" dirty="0">
                <a:solidFill>
                  <a:schemeClr val="bg1"/>
                </a:solidFill>
                <a:latin typeface="Arial" panose="020B0604020202020204" pitchFamily="34" charset="0"/>
                <a:cs typeface="Arial" panose="020B0604020202020204" pitchFamily="34" charset="0"/>
              </a:rPr>
              <a:t>A helyi építési szabályzatban – szabályozási vonalként megjelenő – szabályozási elem a szabályozási elem megvalósulásáig, de legfeljebb hét évig érvényes. </a:t>
            </a:r>
          </a:p>
          <a:p>
            <a:pPr lvl="0">
              <a:lnSpc>
                <a:spcPct val="134000"/>
              </a:lnSpc>
            </a:pPr>
            <a:r>
              <a:rPr lang="hu-HU" dirty="0">
                <a:solidFill>
                  <a:schemeClr val="bg1"/>
                </a:solidFill>
                <a:latin typeface="Arial" panose="020B0604020202020204" pitchFamily="34" charset="0"/>
                <a:cs typeface="Arial" panose="020B0604020202020204" pitchFamily="34" charset="0"/>
              </a:rPr>
              <a:t>A települési önkormányzatnak legalább hétévente felül kell vizsgálnia a szabályozási elemet, és annak </a:t>
            </a:r>
            <a:r>
              <a:rPr lang="hu-HU" dirty="0" err="1">
                <a:solidFill>
                  <a:schemeClr val="bg1"/>
                </a:solidFill>
                <a:latin typeface="Arial" panose="020B0604020202020204" pitchFamily="34" charset="0"/>
                <a:cs typeface="Arial" panose="020B0604020202020204" pitchFamily="34" charset="0"/>
              </a:rPr>
              <a:t>hétévenként</a:t>
            </a:r>
            <a:r>
              <a:rPr lang="hu-HU" dirty="0">
                <a:solidFill>
                  <a:schemeClr val="bg1"/>
                </a:solidFill>
                <a:latin typeface="Arial" panose="020B0604020202020204" pitchFamily="34" charset="0"/>
                <a:cs typeface="Arial" panose="020B0604020202020204" pitchFamily="34" charset="0"/>
              </a:rPr>
              <a:t> történő meghosszabbítására csak a közérdekű elrendelési indok fennállása esetében van lehetőség. </a:t>
            </a:r>
          </a:p>
          <a:p>
            <a:pPr lvl="0">
              <a:lnSpc>
                <a:spcPct val="134000"/>
              </a:lnSpc>
            </a:pPr>
            <a:r>
              <a:rPr lang="hu-HU" dirty="0">
                <a:solidFill>
                  <a:schemeClr val="bg1"/>
                </a:solidFill>
                <a:latin typeface="Arial" panose="020B0604020202020204" pitchFamily="34" charset="0"/>
                <a:cs typeface="Arial" panose="020B0604020202020204" pitchFamily="34" charset="0"/>
              </a:rPr>
              <a:t>Amennyiben a közérdekűség már nem áll fenn, a települési önkormányzatnak gondoskodnia kell a szabályozási vonalnak a helyi építési szabályzatból, valamint az azzal összefüggő korlátozás vagy tilalom ingatlan-nyilvántartásból való törléséről, valamint a szabályozási elemhez kapcsolódó építési jogok és követelmények módosításáról. Így szükséges eljárni abban az esetben is, ha a közút – ide nem értve a gyorsforgalmi utat és a főutat – szélesítéshez szükséges területsáv külön helyrajzi számú ingatlanként már megjelent, azonban a kártalanításra még nem került sor és a közérdekűség már nem áll fenn.</a:t>
            </a:r>
            <a:endPar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6" name="Tartalom helye 4">
            <a:extLst>
              <a:ext uri="{FF2B5EF4-FFF2-40B4-BE49-F238E27FC236}">
                <a16:creationId xmlns:a16="http://schemas.microsoft.com/office/drawing/2014/main" id="{313CD125-C620-46BD-94F0-18AA2494DF0A}"/>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0614758" y="2275015"/>
            <a:ext cx="7673242" cy="7980416"/>
          </a:xfrm>
          <a:prstGeom prst="rect">
            <a:avLst/>
          </a:prstGeom>
          <a:noFill/>
          <a:ln>
            <a:noFill/>
          </a:ln>
        </p:spPr>
      </p:pic>
    </p:spTree>
    <p:extLst>
      <p:ext uri="{BB962C8B-B14F-4D97-AF65-F5344CB8AC3E}">
        <p14:creationId xmlns:p14="http://schemas.microsoft.com/office/powerpoint/2010/main" val="3091258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flipH="1">
            <a:off x="9144000" y="-3542"/>
            <a:ext cx="8996867" cy="5825471"/>
          </a:xfrm>
          <a:custGeom>
            <a:avLst/>
            <a:gdLst/>
            <a:ahLst/>
            <a:cxnLst/>
            <a:rect l="l" t="t" r="r" b="b"/>
            <a:pathLst>
              <a:path w="8996867" h="5825471">
                <a:moveTo>
                  <a:pt x="8996867" y="0"/>
                </a:moveTo>
                <a:lnTo>
                  <a:pt x="0" y="0"/>
                </a:lnTo>
                <a:lnTo>
                  <a:pt x="0" y="5825471"/>
                </a:lnTo>
                <a:lnTo>
                  <a:pt x="8996867" y="5825471"/>
                </a:lnTo>
                <a:lnTo>
                  <a:pt x="8996867"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5400000">
            <a:off x="7301048" y="-3405016"/>
            <a:ext cx="1275659" cy="7591773"/>
            <a:chOff x="0" y="0"/>
            <a:chExt cx="3579700" cy="21303717"/>
          </a:xfrm>
        </p:grpSpPr>
        <p:sp>
          <p:nvSpPr>
            <p:cNvPr id="4" name="Freeform 4"/>
            <p:cNvSpPr/>
            <p:nvPr/>
          </p:nvSpPr>
          <p:spPr>
            <a:xfrm>
              <a:off x="0" y="0"/>
              <a:ext cx="3579700" cy="21303717"/>
            </a:xfrm>
            <a:custGeom>
              <a:avLst/>
              <a:gdLst/>
              <a:ahLst/>
              <a:cxnLst/>
              <a:rect l="l" t="t" r="r" b="b"/>
              <a:pathLst>
                <a:path w="3579700" h="21303717">
                  <a:moveTo>
                    <a:pt x="0" y="0"/>
                  </a:moveTo>
                  <a:lnTo>
                    <a:pt x="3579700" y="0"/>
                  </a:lnTo>
                  <a:lnTo>
                    <a:pt x="3579700" y="21303717"/>
                  </a:lnTo>
                  <a:lnTo>
                    <a:pt x="0" y="21303717"/>
                  </a:lnTo>
                  <a:close/>
                </a:path>
              </a:pathLst>
            </a:custGeom>
            <a:solidFill>
              <a:srgbClr val="FCFCFD">
                <a:alpha val="89804"/>
              </a:srgbClr>
            </a:solidFill>
          </p:spPr>
        </p:sp>
      </p:grpSp>
      <p:grpSp>
        <p:nvGrpSpPr>
          <p:cNvPr id="5" name="Group 5"/>
          <p:cNvGrpSpPr/>
          <p:nvPr/>
        </p:nvGrpSpPr>
        <p:grpSpPr>
          <a:xfrm>
            <a:off x="1257921" y="190402"/>
            <a:ext cx="1434849" cy="1381321"/>
            <a:chOff x="0" y="0"/>
            <a:chExt cx="26193237" cy="25216078"/>
          </a:xfrm>
        </p:grpSpPr>
        <p:sp>
          <p:nvSpPr>
            <p:cNvPr id="6" name="Freeform 6"/>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8" name="Freeform 8"/>
          <p:cNvSpPr/>
          <p:nvPr/>
        </p:nvSpPr>
        <p:spPr>
          <a:xfrm>
            <a:off x="234084" y="2757391"/>
            <a:ext cx="11500680" cy="7110335"/>
          </a:xfrm>
          <a:custGeom>
            <a:avLst/>
            <a:gdLst/>
            <a:ahLst/>
            <a:cxnLst/>
            <a:rect l="l" t="t" r="r" b="b"/>
            <a:pathLst>
              <a:path w="22041498" h="13627233">
                <a:moveTo>
                  <a:pt x="0" y="0"/>
                </a:moveTo>
                <a:lnTo>
                  <a:pt x="22041498" y="0"/>
                </a:lnTo>
                <a:lnTo>
                  <a:pt x="22041498" y="13627233"/>
                </a:lnTo>
                <a:lnTo>
                  <a:pt x="0" y="13627233"/>
                </a:lnTo>
                <a:close/>
              </a:path>
            </a:pathLst>
          </a:custGeom>
          <a:solidFill>
            <a:srgbClr val="000000">
              <a:alpha val="0"/>
            </a:srgbClr>
          </a:solidFill>
        </p:spPr>
      </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sp>
        <p:nvSpPr>
          <p:cNvPr id="19" name="Cím 1">
            <a:extLst>
              <a:ext uri="{FF2B5EF4-FFF2-40B4-BE49-F238E27FC236}">
                <a16:creationId xmlns:a16="http://schemas.microsoft.com/office/drawing/2014/main" id="{9DE31E24-F9D1-42BF-BCCD-D8AE9229AFDE}"/>
              </a:ext>
            </a:extLst>
          </p:cNvPr>
          <p:cNvSpPr txBox="1">
            <a:spLocks/>
          </p:cNvSpPr>
          <p:nvPr/>
        </p:nvSpPr>
        <p:spPr>
          <a:xfrm>
            <a:off x="234084" y="24463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hu-HU" sz="4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Szabályozási tervlapok</a:t>
            </a:r>
          </a:p>
        </p:txBody>
      </p:sp>
      <p:sp>
        <p:nvSpPr>
          <p:cNvPr id="20" name="Tartalom helye 2">
            <a:extLst>
              <a:ext uri="{FF2B5EF4-FFF2-40B4-BE49-F238E27FC236}">
                <a16:creationId xmlns:a16="http://schemas.microsoft.com/office/drawing/2014/main" id="{BC77BB29-0238-491C-8576-6DDC2ADAD059}"/>
              </a:ext>
            </a:extLst>
          </p:cNvPr>
          <p:cNvSpPr txBox="1">
            <a:spLocks/>
          </p:cNvSpPr>
          <p:nvPr/>
        </p:nvSpPr>
        <p:spPr>
          <a:xfrm>
            <a:off x="683004" y="3646260"/>
            <a:ext cx="7696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3600" b="0" i="0" u="none" strike="noStrike" kern="1200" cap="none" spc="0" normalizeH="0" baseline="0" noProof="0" dirty="0">
                <a:ln>
                  <a:noFill/>
                </a:ln>
                <a:solidFill>
                  <a:schemeClr val="bg1"/>
                </a:solidFill>
                <a:effectLst/>
                <a:uLnTx/>
                <a:uFillTx/>
                <a:latin typeface="Calibri" panose="020F0502020204030204"/>
                <a:ea typeface="+mn-ea"/>
                <a:cs typeface="+mn-cs"/>
              </a:rPr>
              <a:t>Nincs külterületi szabályozási tervlap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schemeClr val="bg1"/>
                </a:solidFill>
                <a:effectLst/>
                <a:uLnTx/>
                <a:uFillTx/>
                <a:latin typeface="Calibri" panose="020F0502020204030204"/>
                <a:ea typeface="+mn-ea"/>
                <a:cs typeface="+mn-cs"/>
              </a:rPr>
              <a:t>Félig illeszkedés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schemeClr val="bg1"/>
                </a:solidFill>
                <a:effectLst/>
                <a:uLnTx/>
                <a:uFillTx/>
                <a:latin typeface="Calibri" panose="020F0502020204030204"/>
                <a:ea typeface="+mn-ea"/>
                <a:cs typeface="+mn-cs"/>
              </a:rPr>
              <a:t>Telkek, amelyekre részben van szabályozás, részben nincs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hu-HU" sz="3200" dirty="0">
                <a:solidFill>
                  <a:schemeClr val="bg1"/>
                </a:solidFill>
                <a:latin typeface="Calibri" panose="020F0502020204030204"/>
              </a:rPr>
              <a:t>Építési hely - korlátoz</a:t>
            </a:r>
            <a:endParaRPr kumimoji="0" lang="hu-HU"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1" name="Tartalom helye 4">
            <a:extLst>
              <a:ext uri="{FF2B5EF4-FFF2-40B4-BE49-F238E27FC236}">
                <a16:creationId xmlns:a16="http://schemas.microsoft.com/office/drawing/2014/main" id="{A1369713-D15C-4414-8EF1-4E30D04E038B}"/>
              </a:ext>
            </a:extLst>
          </p:cNvPr>
          <p:cNvPicPr>
            <a:picLocks noChangeAspect="1"/>
          </p:cNvPicPr>
          <p:nvPr/>
        </p:nvPicPr>
        <p:blipFill>
          <a:blip r:embed="rId5"/>
          <a:stretch>
            <a:fillRect/>
          </a:stretch>
        </p:blipFill>
        <p:spPr>
          <a:xfrm>
            <a:off x="9898956" y="2241660"/>
            <a:ext cx="8389044" cy="8047456"/>
          </a:xfrm>
          <a:prstGeom prst="rect">
            <a:avLst/>
          </a:prstGeom>
        </p:spPr>
      </p:pic>
    </p:spTree>
    <p:extLst>
      <p:ext uri="{BB962C8B-B14F-4D97-AF65-F5344CB8AC3E}">
        <p14:creationId xmlns:p14="http://schemas.microsoft.com/office/powerpoint/2010/main" val="1946727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flipH="1">
            <a:off x="9291133" y="0"/>
            <a:ext cx="8996867" cy="5825471"/>
          </a:xfrm>
          <a:custGeom>
            <a:avLst/>
            <a:gdLst/>
            <a:ahLst/>
            <a:cxnLst/>
            <a:rect l="l" t="t" r="r" b="b"/>
            <a:pathLst>
              <a:path w="8996867" h="5825471">
                <a:moveTo>
                  <a:pt x="8996867" y="0"/>
                </a:moveTo>
                <a:lnTo>
                  <a:pt x="0" y="0"/>
                </a:lnTo>
                <a:lnTo>
                  <a:pt x="0" y="5825471"/>
                </a:lnTo>
                <a:lnTo>
                  <a:pt x="8996867" y="5825471"/>
                </a:lnTo>
                <a:lnTo>
                  <a:pt x="8996867"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5400000">
            <a:off x="7301048" y="-3405016"/>
            <a:ext cx="1275659" cy="7591773"/>
            <a:chOff x="0" y="0"/>
            <a:chExt cx="3579700" cy="21303717"/>
          </a:xfrm>
        </p:grpSpPr>
        <p:sp>
          <p:nvSpPr>
            <p:cNvPr id="4" name="Freeform 4"/>
            <p:cNvSpPr/>
            <p:nvPr/>
          </p:nvSpPr>
          <p:spPr>
            <a:xfrm>
              <a:off x="0" y="0"/>
              <a:ext cx="3579700" cy="21303717"/>
            </a:xfrm>
            <a:custGeom>
              <a:avLst/>
              <a:gdLst/>
              <a:ahLst/>
              <a:cxnLst/>
              <a:rect l="l" t="t" r="r" b="b"/>
              <a:pathLst>
                <a:path w="3579700" h="21303717">
                  <a:moveTo>
                    <a:pt x="0" y="0"/>
                  </a:moveTo>
                  <a:lnTo>
                    <a:pt x="3579700" y="0"/>
                  </a:lnTo>
                  <a:lnTo>
                    <a:pt x="3579700" y="21303717"/>
                  </a:lnTo>
                  <a:lnTo>
                    <a:pt x="0" y="21303717"/>
                  </a:lnTo>
                  <a:close/>
                </a:path>
              </a:pathLst>
            </a:custGeom>
            <a:solidFill>
              <a:srgbClr val="FCFCFD">
                <a:alpha val="89804"/>
              </a:srgbClr>
            </a:solidFill>
          </p:spPr>
        </p:sp>
      </p:grpSp>
      <p:grpSp>
        <p:nvGrpSpPr>
          <p:cNvPr id="5" name="Group 5"/>
          <p:cNvGrpSpPr/>
          <p:nvPr/>
        </p:nvGrpSpPr>
        <p:grpSpPr>
          <a:xfrm>
            <a:off x="1257921" y="190402"/>
            <a:ext cx="1434849" cy="1381321"/>
            <a:chOff x="0" y="0"/>
            <a:chExt cx="26193237" cy="25216078"/>
          </a:xfrm>
        </p:grpSpPr>
        <p:sp>
          <p:nvSpPr>
            <p:cNvPr id="6" name="Freeform 6"/>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8" name="Freeform 8"/>
          <p:cNvSpPr/>
          <p:nvPr/>
        </p:nvSpPr>
        <p:spPr>
          <a:xfrm>
            <a:off x="234084" y="2757391"/>
            <a:ext cx="11500680" cy="7110335"/>
          </a:xfrm>
          <a:custGeom>
            <a:avLst/>
            <a:gdLst/>
            <a:ahLst/>
            <a:cxnLst/>
            <a:rect l="l" t="t" r="r" b="b"/>
            <a:pathLst>
              <a:path w="22041498" h="13627233">
                <a:moveTo>
                  <a:pt x="0" y="0"/>
                </a:moveTo>
                <a:lnTo>
                  <a:pt x="22041498" y="0"/>
                </a:lnTo>
                <a:lnTo>
                  <a:pt x="22041498" y="13627233"/>
                </a:lnTo>
                <a:lnTo>
                  <a:pt x="0" y="13627233"/>
                </a:lnTo>
                <a:close/>
              </a:path>
            </a:pathLst>
          </a:custGeom>
          <a:solidFill>
            <a:srgbClr val="000000">
              <a:alpha val="0"/>
            </a:srgbClr>
          </a:solidFill>
        </p:spPr>
      </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sp>
        <p:nvSpPr>
          <p:cNvPr id="19" name="Cím 1">
            <a:extLst>
              <a:ext uri="{FF2B5EF4-FFF2-40B4-BE49-F238E27FC236}">
                <a16:creationId xmlns:a16="http://schemas.microsoft.com/office/drawing/2014/main" id="{45447BC8-7EA7-4AF4-A500-D45E4002EF9E}"/>
              </a:ext>
            </a:extLst>
          </p:cNvPr>
          <p:cNvSpPr txBox="1">
            <a:spLocks/>
          </p:cNvSpPr>
          <p:nvPr/>
        </p:nvSpPr>
        <p:spPr>
          <a:xfrm>
            <a:off x="3824077" y="122738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u-HU" dirty="0">
                <a:solidFill>
                  <a:schemeClr val="bg1"/>
                </a:solidFill>
                <a:latin typeface="Arial" panose="020B0604020202020204" pitchFamily="34" charset="0"/>
                <a:cs typeface="Arial" panose="020B0604020202020204" pitchFamily="34" charset="0"/>
              </a:rPr>
              <a:t>Szabályozási tervlapok II.</a:t>
            </a:r>
          </a:p>
        </p:txBody>
      </p:sp>
      <p:sp>
        <p:nvSpPr>
          <p:cNvPr id="20" name="Tartalom helye 2">
            <a:extLst>
              <a:ext uri="{FF2B5EF4-FFF2-40B4-BE49-F238E27FC236}">
                <a16:creationId xmlns:a16="http://schemas.microsoft.com/office/drawing/2014/main" id="{B8031636-6B07-45F1-B918-426E196650ED}"/>
              </a:ext>
            </a:extLst>
          </p:cNvPr>
          <p:cNvSpPr txBox="1">
            <a:spLocks/>
          </p:cNvSpPr>
          <p:nvPr/>
        </p:nvSpPr>
        <p:spPr>
          <a:xfrm>
            <a:off x="249576" y="2654675"/>
            <a:ext cx="12171023"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u-HU" dirty="0">
                <a:solidFill>
                  <a:schemeClr val="bg1"/>
                </a:solidFill>
                <a:latin typeface="Arial" panose="020B0604020202020204" pitchFamily="34" charset="0"/>
                <a:cs typeface="Arial" panose="020B0604020202020204" pitchFamily="34" charset="0"/>
              </a:rPr>
              <a:t>Építési övezet határ ugyanolyan paraméterekkel rendelkező ép. övezeteket választ el</a:t>
            </a:r>
          </a:p>
          <a:p>
            <a:r>
              <a:rPr lang="hu-HU" dirty="0">
                <a:solidFill>
                  <a:schemeClr val="bg1"/>
                </a:solidFill>
                <a:latin typeface="Arial" panose="020B0604020202020204" pitchFamily="34" charset="0"/>
                <a:cs typeface="Arial" panose="020B0604020202020204" pitchFamily="34" charset="0"/>
              </a:rPr>
              <a:t>01137 kódot nem tartalmaz a HÉSZ</a:t>
            </a:r>
          </a:p>
          <a:p>
            <a:endParaRPr lang="hu-HU" dirty="0"/>
          </a:p>
        </p:txBody>
      </p:sp>
      <p:pic>
        <p:nvPicPr>
          <p:cNvPr id="21" name="Kép 20">
            <a:extLst>
              <a:ext uri="{FF2B5EF4-FFF2-40B4-BE49-F238E27FC236}">
                <a16:creationId xmlns:a16="http://schemas.microsoft.com/office/drawing/2014/main" id="{D374523C-03D8-45BD-A4DB-6D9686B2559E}"/>
              </a:ext>
            </a:extLst>
          </p:cNvPr>
          <p:cNvPicPr/>
          <p:nvPr/>
        </p:nvPicPr>
        <p:blipFill rotWithShape="1">
          <a:blip r:embed="rId5"/>
          <a:srcRect l="61625" t="24657" r="9019" b="16048"/>
          <a:stretch/>
        </p:blipFill>
        <p:spPr bwMode="auto">
          <a:xfrm>
            <a:off x="7732535" y="3299319"/>
            <a:ext cx="10155120" cy="57602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7807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2514600" y="3314700"/>
            <a:ext cx="11125199" cy="1946071"/>
            <a:chOff x="-3319295" y="0"/>
            <a:chExt cx="16764380" cy="920868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3319295" y="2856236"/>
              <a:ext cx="16190259" cy="6352451"/>
            </a:xfrm>
            <a:prstGeom prst="rect">
              <a:avLst/>
            </a:prstGeom>
          </p:spPr>
          <p:txBody>
            <a:bodyPr lIns="0" tIns="0" rIns="0" bIns="0" rtlCol="0" anchor="b"/>
            <a:lstStyle/>
            <a:p>
              <a:pPr algn="ctr">
                <a:lnSpc>
                  <a:spcPts val="5400"/>
                </a:lnSpc>
              </a:pPr>
              <a:r>
                <a:rPr lang="hu-HU" sz="5000" dirty="0">
                  <a:solidFill>
                    <a:srgbClr val="FFFFFF"/>
                  </a:solidFill>
                  <a:latin typeface="Arial"/>
                  <a:cs typeface="Arial"/>
                  <a:sym typeface="Arial"/>
                </a:rPr>
                <a:t>R. és HÉSZ</a:t>
              </a:r>
              <a:endParaRPr lang="en-US" sz="5000" dirty="0">
                <a:solidFill>
                  <a:srgbClr val="FFFFFF"/>
                </a:solidFill>
                <a:latin typeface="Arial"/>
                <a:cs typeface="Arial"/>
                <a:sym typeface="Arial"/>
              </a:endParaRPr>
            </a:p>
          </p:txBody>
        </p:sp>
      </p:gr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2"/>
              <a:stretch>
                <a:fillRect t="-1883" b="-1883"/>
              </a:stretch>
            </a:blipFill>
          </p:spPr>
        </p:sp>
      </p:gr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dirty="0">
                <a:solidFill>
                  <a:srgbClr val="FFFFFF">
                    <a:alpha val="72941"/>
                  </a:srgbClr>
                </a:solidFill>
                <a:latin typeface="Trajan Pro"/>
                <a:ea typeface="Trajan Pro"/>
                <a:cs typeface="Trajan Pro"/>
                <a:sym typeface="Trajan Pro"/>
              </a:rPr>
              <a:t>Vas </a:t>
            </a:r>
            <a:r>
              <a:rPr lang="en-US" sz="2680" dirty="0" err="1">
                <a:solidFill>
                  <a:srgbClr val="FFFFFF">
                    <a:alpha val="72941"/>
                  </a:srgbClr>
                </a:solidFill>
                <a:latin typeface="Trajan Pro"/>
                <a:ea typeface="Trajan Pro"/>
                <a:cs typeface="Trajan Pro"/>
                <a:sym typeface="Trajan Pro"/>
              </a:rPr>
              <a:t>Vármegyei</a:t>
            </a:r>
            <a:r>
              <a:rPr lang="en-US" sz="2680" dirty="0">
                <a:solidFill>
                  <a:srgbClr val="FFFFFF">
                    <a:alpha val="72941"/>
                  </a:srgbClr>
                </a:solidFill>
                <a:latin typeface="Trajan Pro"/>
                <a:ea typeface="Trajan Pro"/>
                <a:cs typeface="Trajan Pro"/>
                <a:sym typeface="Trajan Pro"/>
              </a:rPr>
              <a:t> </a:t>
            </a:r>
            <a:r>
              <a:rPr lang="en-US" sz="2680" dirty="0" err="1">
                <a:solidFill>
                  <a:srgbClr val="FFFFFF">
                    <a:alpha val="72941"/>
                  </a:srgbClr>
                </a:solidFill>
                <a:latin typeface="Trajan Pro"/>
                <a:ea typeface="Trajan Pro"/>
                <a:cs typeface="Trajan Pro"/>
                <a:sym typeface="Trajan Pro"/>
              </a:rPr>
              <a:t>Kormányhivatal</a:t>
            </a:r>
            <a:endParaRPr lang="en-US" sz="2680" dirty="0">
              <a:solidFill>
                <a:srgbClr val="FFFFFF">
                  <a:alpha val="72941"/>
                </a:srgbClr>
              </a:solidFill>
              <a:latin typeface="Trajan Pro"/>
              <a:ea typeface="Trajan Pro"/>
              <a:cs typeface="Trajan Pro"/>
              <a:sym typeface="Trajan Pro"/>
            </a:endParaRPr>
          </a:p>
        </p:txBody>
      </p:sp>
      <p:sp>
        <p:nvSpPr>
          <p:cNvPr id="11" name="Freeform 11"/>
          <p:cNvSpPr/>
          <p:nvPr/>
        </p:nvSpPr>
        <p:spPr>
          <a:xfrm flipV="1">
            <a:off x="-1214466" y="6480490"/>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39443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4883316" y="455918"/>
            <a:ext cx="7015295" cy="1490310"/>
            <a:chOff x="0" y="0"/>
            <a:chExt cx="13445084" cy="285623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0" y="-47625"/>
              <a:ext cx="13445084" cy="2903862"/>
            </a:xfrm>
            <a:prstGeom prst="rect">
              <a:avLst/>
            </a:prstGeom>
          </p:spPr>
          <p:txBody>
            <a:bodyPr lIns="0" tIns="0" rIns="0" bIns="0" rtlCol="0" anchor="b"/>
            <a:lstStyle/>
            <a:p>
              <a:pPr algn="ctr">
                <a:lnSpc>
                  <a:spcPts val="5400"/>
                </a:lnSpc>
              </a:pPr>
              <a:r>
                <a:rPr lang="hu-HU" sz="5000" dirty="0">
                  <a:solidFill>
                    <a:srgbClr val="FFFFFF"/>
                  </a:solidFill>
                  <a:latin typeface="Arial"/>
                  <a:ea typeface="Arial"/>
                  <a:cs typeface="Arial"/>
                  <a:sym typeface="Arial"/>
                </a:rPr>
                <a:t>Megközelítés</a:t>
              </a:r>
              <a:endParaRPr lang="en-US" sz="5000" dirty="0">
                <a:solidFill>
                  <a:srgbClr val="FFFFFF"/>
                </a:solidFill>
                <a:latin typeface="Arial"/>
                <a:ea typeface="Arial"/>
                <a:cs typeface="Arial"/>
                <a:sym typeface="Arial"/>
              </a:endParaRPr>
            </a:p>
          </p:txBody>
        </p:sp>
      </p:grpSp>
      <p:sp>
        <p:nvSpPr>
          <p:cNvPr id="5" name="Freeform 5"/>
          <p:cNvSpPr/>
          <p:nvPr/>
        </p:nvSpPr>
        <p:spPr>
          <a:xfrm flipH="1">
            <a:off x="11908376" y="-119175"/>
            <a:ext cx="6379624" cy="4130807"/>
          </a:xfrm>
          <a:custGeom>
            <a:avLst/>
            <a:gdLst/>
            <a:ahLst/>
            <a:cxnLst/>
            <a:rect l="l" t="t" r="r" b="b"/>
            <a:pathLst>
              <a:path w="6379624" h="4130807">
                <a:moveTo>
                  <a:pt x="6379624" y="0"/>
                </a:moveTo>
                <a:lnTo>
                  <a:pt x="0" y="0"/>
                </a:lnTo>
                <a:lnTo>
                  <a:pt x="0" y="4130807"/>
                </a:lnTo>
                <a:lnTo>
                  <a:pt x="6379624" y="4130807"/>
                </a:lnTo>
                <a:lnTo>
                  <a:pt x="6379624"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sp>
        <p:nvSpPr>
          <p:cNvPr id="11" name="Freeform 11"/>
          <p:cNvSpPr/>
          <p:nvPr/>
        </p:nvSpPr>
        <p:spPr>
          <a:xfrm flipV="1">
            <a:off x="-1214466" y="6480490"/>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1964242" y="2834068"/>
            <a:ext cx="13133946" cy="5711825"/>
          </a:xfrm>
          <a:custGeom>
            <a:avLst/>
            <a:gdLst/>
            <a:ahLst/>
            <a:cxnLst/>
            <a:rect l="l" t="t" r="r" b="b"/>
            <a:pathLst>
              <a:path w="25171713" h="10946933">
                <a:moveTo>
                  <a:pt x="0" y="0"/>
                </a:moveTo>
                <a:lnTo>
                  <a:pt x="25171713" y="0"/>
                </a:lnTo>
                <a:lnTo>
                  <a:pt x="25171713" y="10946933"/>
                </a:lnTo>
                <a:lnTo>
                  <a:pt x="0" y="10946933"/>
                </a:lnTo>
                <a:close/>
              </a:path>
            </a:pathLst>
          </a:custGeom>
          <a:solidFill>
            <a:srgbClr val="000000">
              <a:alpha val="0"/>
            </a:srgbClr>
          </a:solidFill>
        </p:spPr>
      </p:sp>
      <p:sp>
        <p:nvSpPr>
          <p:cNvPr id="15" name="Tartalom helye 2">
            <a:extLst>
              <a:ext uri="{FF2B5EF4-FFF2-40B4-BE49-F238E27FC236}">
                <a16:creationId xmlns:a16="http://schemas.microsoft.com/office/drawing/2014/main" id="{3B622BE7-CC17-418A-874F-D3ED8A017103}"/>
              </a:ext>
            </a:extLst>
          </p:cNvPr>
          <p:cNvSpPr txBox="1">
            <a:spLocks/>
          </p:cNvSpPr>
          <p:nvPr/>
        </p:nvSpPr>
        <p:spPr>
          <a:xfrm>
            <a:off x="589912" y="2834068"/>
            <a:ext cx="7278376" cy="5881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 23/E. § (1) A telket – </a:t>
            </a:r>
            <a:r>
              <a:rPr kumimoji="0" lang="hu-HU" sz="2800" b="0"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 nem építési telek telekegyesítése és telekhatár-rendezése, erdő művelés ág esetén a telekfelosztás és telekcsoport újraosztása, valamint a vízgazdálkodási terület övezetbe eső telkek kivételével </a:t>
            </a: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úgy kell kialakítani, hogy a kialakuló telkek közterületnek gépjármű-közlekedésre alkalmas részéről az adott közterületre vonatkozó jogszabályi előírások szerint vagy önálló helyrajzi számon nyilvántartott magánútról gépjárművel közvetlenül, vagy hídon illetve átereszen keresztül megközelíthetőek legyenek.</a:t>
            </a:r>
          </a:p>
        </p:txBody>
      </p:sp>
      <p:sp>
        <p:nvSpPr>
          <p:cNvPr id="16" name="Tartalom helye 3">
            <a:extLst>
              <a:ext uri="{FF2B5EF4-FFF2-40B4-BE49-F238E27FC236}">
                <a16:creationId xmlns:a16="http://schemas.microsoft.com/office/drawing/2014/main" id="{82781F91-0C96-4D64-A84F-6C24E11B013D}"/>
              </a:ext>
            </a:extLst>
          </p:cNvPr>
          <p:cNvSpPr txBox="1">
            <a:spLocks/>
          </p:cNvSpPr>
          <p:nvPr/>
        </p:nvSpPr>
        <p:spPr>
          <a:xfrm>
            <a:off x="8458200" y="2814485"/>
            <a:ext cx="7162800" cy="5731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Az évek alatt a kivételek száma nőtt, kedvezve az ügyfeleknek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HÉSZ 9. § (2) A telkek rendeltetésszerű használatához a megközelíthetőséget </a:t>
            </a:r>
            <a:r>
              <a:rPr kumimoji="0" lang="hu-HU" sz="2800" b="0"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közúti kapcsolattal vagy közforgalom előtt megnyitott magánúttal </a:t>
            </a: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biztosítani kell.</a:t>
            </a:r>
            <a:endParaRPr kumimoji="0" lang="hu-HU" sz="2800" b="0" i="0" u="none" strike="noStrike" kern="1200" cap="none" spc="0" normalizeH="0" baseline="0" noProof="0" dirty="0">
              <a:ln>
                <a:noFill/>
              </a:ln>
              <a:solidFill>
                <a:schemeClr val="bg1"/>
              </a:solidFill>
              <a:effectLst/>
              <a:highlight>
                <a:srgbClr val="00FFFF"/>
              </a:highligh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7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2100402" y="56564"/>
            <a:ext cx="9798209" cy="1889664"/>
            <a:chOff x="-5333562" y="-765377"/>
            <a:chExt cx="18778647" cy="3621614"/>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5333562" y="-765377"/>
              <a:ext cx="13445084" cy="2903861"/>
            </a:xfrm>
            <a:prstGeom prst="rect">
              <a:avLst/>
            </a:prstGeom>
          </p:spPr>
          <p:txBody>
            <a:bodyPr lIns="0" tIns="0" rIns="0" bIns="0" rtlCol="0" anchor="b"/>
            <a:lstStyle/>
            <a:p>
              <a:pPr algn="ctr">
                <a:lnSpc>
                  <a:spcPts val="5400"/>
                </a:lnSpc>
              </a:pPr>
              <a:r>
                <a:rPr lang="hu-HU" sz="5000" dirty="0">
                  <a:solidFill>
                    <a:srgbClr val="FFFFFF"/>
                  </a:solidFill>
                  <a:latin typeface="Arial"/>
                  <a:ea typeface="Arial"/>
                  <a:cs typeface="Arial"/>
                  <a:sym typeface="Arial"/>
                </a:rPr>
                <a:t>Magánút</a:t>
              </a:r>
              <a:endParaRPr lang="en-US" sz="5000" dirty="0">
                <a:solidFill>
                  <a:srgbClr val="FFFFFF"/>
                </a:solidFill>
                <a:latin typeface="Arial"/>
                <a:ea typeface="Arial"/>
                <a:cs typeface="Arial"/>
                <a:sym typeface="Arial"/>
              </a:endParaRPr>
            </a:p>
          </p:txBody>
        </p:sp>
      </p:grpSp>
      <p:sp>
        <p:nvSpPr>
          <p:cNvPr id="5" name="Freeform 5"/>
          <p:cNvSpPr/>
          <p:nvPr/>
        </p:nvSpPr>
        <p:spPr>
          <a:xfrm flipH="1">
            <a:off x="11908376" y="-119175"/>
            <a:ext cx="6379624" cy="4130807"/>
          </a:xfrm>
          <a:custGeom>
            <a:avLst/>
            <a:gdLst/>
            <a:ahLst/>
            <a:cxnLst/>
            <a:rect l="l" t="t" r="r" b="b"/>
            <a:pathLst>
              <a:path w="6379624" h="4130807">
                <a:moveTo>
                  <a:pt x="6379624" y="0"/>
                </a:moveTo>
                <a:lnTo>
                  <a:pt x="0" y="0"/>
                </a:lnTo>
                <a:lnTo>
                  <a:pt x="0" y="4130807"/>
                </a:lnTo>
                <a:lnTo>
                  <a:pt x="6379624" y="4130807"/>
                </a:lnTo>
                <a:lnTo>
                  <a:pt x="6379624"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sp>
        <p:nvSpPr>
          <p:cNvPr id="11" name="Freeform 11"/>
          <p:cNvSpPr/>
          <p:nvPr/>
        </p:nvSpPr>
        <p:spPr>
          <a:xfrm flipV="1">
            <a:off x="-1214466" y="6480490"/>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15" name="Tartalom helye 2">
            <a:extLst>
              <a:ext uri="{FF2B5EF4-FFF2-40B4-BE49-F238E27FC236}">
                <a16:creationId xmlns:a16="http://schemas.microsoft.com/office/drawing/2014/main" id="{CB9B2BEF-9362-4D83-807F-7972B1A03401}"/>
              </a:ext>
            </a:extLst>
          </p:cNvPr>
          <p:cNvSpPr txBox="1">
            <a:spLocks/>
          </p:cNvSpPr>
          <p:nvPr/>
        </p:nvSpPr>
        <p:spPr>
          <a:xfrm>
            <a:off x="762000" y="2628900"/>
            <a:ext cx="7015295" cy="50750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 23/E. § (2)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Magánút és közmű műtárgy elhelyezésének céljára szolgáló telek kialakítása esetében a helyi építési szabályzatban előírt építési övezet, övezet szerinti rendeltetés céljára szolgáló telek méretére vonatkozó előírásokat nem kell figyelembe venni.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 magánút kialakítása a szomszédos telek beépíthetőségét nem korlátozhatja, a magánút közúti csatlakozását biztosítani szükséges, és a helyi építési szabályzat magánútra vonatkozó rendelkezéseit teljesíteni kell.</a:t>
            </a:r>
          </a:p>
        </p:txBody>
      </p:sp>
      <p:sp>
        <p:nvSpPr>
          <p:cNvPr id="16" name="Tartalom helye 3">
            <a:extLst>
              <a:ext uri="{FF2B5EF4-FFF2-40B4-BE49-F238E27FC236}">
                <a16:creationId xmlns:a16="http://schemas.microsoft.com/office/drawing/2014/main" id="{E13E4E29-E90A-433E-9067-0BF16F90B57C}"/>
              </a:ext>
            </a:extLst>
          </p:cNvPr>
          <p:cNvSpPr txBox="1">
            <a:spLocks/>
          </p:cNvSpPr>
          <p:nvPr/>
        </p:nvSpPr>
        <p:spPr>
          <a:xfrm>
            <a:off x="8186318" y="2171700"/>
            <a:ext cx="7337306" cy="77724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hu-HU" sz="28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9. § (2) „A telkek rendeltetésszerű használatához a megközelíthetőséget közúti kapcsolattal vagy </a:t>
            </a:r>
            <a:r>
              <a:rPr kumimoji="0" lang="hu-HU" sz="280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közforgalom előtt megnyitott magánúttal</a:t>
            </a:r>
            <a:r>
              <a:rPr kumimoji="0" lang="hu-HU" sz="28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biztosítani kell.”</a:t>
            </a:r>
          </a:p>
          <a:p>
            <a:pPr>
              <a:defRPr/>
            </a:pPr>
            <a:r>
              <a:rPr kumimoji="0" lang="hu-HU" sz="28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50. § (11) „Lakó-, vegyes-, üdülőházas- és különleges területeken belül út számára telket kialakítani, meglévő út telkét módosítani </a:t>
            </a:r>
            <a:r>
              <a:rPr kumimoji="0" lang="hu-HU" sz="280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csak a szabályozási tervben meghatározott szabályozási vonalak szerint </a:t>
            </a:r>
            <a:r>
              <a:rPr kumimoji="0" lang="hu-HU" sz="28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lehetséges.”</a:t>
            </a:r>
          </a:p>
          <a:p>
            <a:pPr>
              <a:defRPr/>
            </a:pPr>
            <a:r>
              <a:rPr kumimoji="0" lang="hu-HU" sz="28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(12) „Beépítésre szánt területeken - a (11) bekezdésben felsorolt területek kivételével - a magánutak szélessége </a:t>
            </a:r>
            <a:r>
              <a:rPr kumimoji="0" lang="hu-HU" sz="280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 ingatlan megközelítése esetén legalább 8 m, több ingatlan megközelítése esetén legalább 12 m. </a:t>
            </a:r>
            <a:r>
              <a:rPr kumimoji="0" lang="hu-HU" sz="28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Beépítésre nem szánt területeken </a:t>
            </a:r>
            <a:r>
              <a:rPr kumimoji="0" lang="hu-HU" sz="280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 magánutak szélessége 1 ingatlan megközelítése esetén legalább 6 m, több ingatlan megközelítése esetén legalább 8 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hu-HU" sz="2800" b="0" i="0" u="none" strike="noStrike" kern="1200" cap="none" spc="0" normalizeH="0" baseline="0" noProof="0" dirty="0">
              <a:ln>
                <a:noFill/>
              </a:ln>
              <a:solidFill>
                <a:sysClr val="windowText" lastClr="000000"/>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3935873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4714722" y="830424"/>
            <a:ext cx="7015295" cy="1490310"/>
            <a:chOff x="0" y="0"/>
            <a:chExt cx="13445084" cy="285623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0" y="-47625"/>
              <a:ext cx="13445084" cy="2903862"/>
            </a:xfrm>
            <a:prstGeom prst="rect">
              <a:avLst/>
            </a:prstGeom>
          </p:spPr>
          <p:txBody>
            <a:bodyPr lIns="0" tIns="0" rIns="0" bIns="0" rtlCol="0" anchor="b"/>
            <a:lstStyle/>
            <a:p>
              <a:pPr algn="ctr">
                <a:lnSpc>
                  <a:spcPts val="5400"/>
                </a:lnSpc>
              </a:pPr>
              <a:r>
                <a:rPr lang="hu-HU" sz="5000" dirty="0">
                  <a:solidFill>
                    <a:srgbClr val="FFFFFF"/>
                  </a:solidFill>
                  <a:latin typeface="Arial"/>
                  <a:ea typeface="Arial"/>
                  <a:cs typeface="Arial"/>
                  <a:sym typeface="Arial"/>
                </a:rPr>
                <a:t>Magánút II. - TÉKA</a:t>
              </a:r>
              <a:endParaRPr lang="en-US" sz="5000" dirty="0">
                <a:solidFill>
                  <a:srgbClr val="FFFFFF"/>
                </a:solidFill>
                <a:latin typeface="Arial"/>
                <a:ea typeface="Arial"/>
                <a:cs typeface="Arial"/>
                <a:sym typeface="Arial"/>
              </a:endParaRPr>
            </a:p>
          </p:txBody>
        </p:sp>
      </p:grpSp>
      <p:grpSp>
        <p:nvGrpSpPr>
          <p:cNvPr id="5" name="Group 5"/>
          <p:cNvGrpSpPr/>
          <p:nvPr/>
        </p:nvGrpSpPr>
        <p:grpSpPr>
          <a:xfrm>
            <a:off x="-512210" y="3159321"/>
            <a:ext cx="1339603" cy="7304438"/>
            <a:chOff x="0" y="0"/>
            <a:chExt cx="2038648" cy="11116115"/>
          </a:xfrm>
        </p:grpSpPr>
        <p:sp>
          <p:nvSpPr>
            <p:cNvPr id="6" name="Freeform 6"/>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0000"/>
              </a:srgbClr>
            </a:solidFill>
          </p:spPr>
        </p:sp>
      </p:grpSp>
      <p:grpSp>
        <p:nvGrpSpPr>
          <p:cNvPr id="7" name="Group 7"/>
          <p:cNvGrpSpPr/>
          <p:nvPr/>
        </p:nvGrpSpPr>
        <p:grpSpPr>
          <a:xfrm>
            <a:off x="1257921" y="190402"/>
            <a:ext cx="1434849" cy="1381321"/>
            <a:chOff x="0" y="0"/>
            <a:chExt cx="26193237" cy="25216078"/>
          </a:xfrm>
        </p:grpSpPr>
        <p:sp>
          <p:nvSpPr>
            <p:cNvPr id="8" name="Freeform 8"/>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2"/>
              <a:stretch>
                <a:fillRect t="-1883" b="-1883"/>
              </a:stretch>
            </a:blipFill>
          </p:spPr>
        </p:sp>
      </p:grpSp>
      <p:sp>
        <p:nvSpPr>
          <p:cNvPr id="10" name="Freeform 10"/>
          <p:cNvSpPr/>
          <p:nvPr/>
        </p:nvSpPr>
        <p:spPr>
          <a:xfrm>
            <a:off x="1257921" y="3159321"/>
            <a:ext cx="13133946" cy="6603716"/>
          </a:xfrm>
          <a:custGeom>
            <a:avLst/>
            <a:gdLst/>
            <a:ahLst/>
            <a:cxnLst/>
            <a:rect l="l" t="t" r="r" b="b"/>
            <a:pathLst>
              <a:path w="25171713" h="12656276">
                <a:moveTo>
                  <a:pt x="0" y="0"/>
                </a:moveTo>
                <a:lnTo>
                  <a:pt x="25171713" y="0"/>
                </a:lnTo>
                <a:lnTo>
                  <a:pt x="25171713" y="12656276"/>
                </a:lnTo>
                <a:lnTo>
                  <a:pt x="0" y="12656276"/>
                </a:lnTo>
                <a:close/>
              </a:path>
            </a:pathLst>
          </a:custGeom>
          <a:solidFill>
            <a:srgbClr val="000000">
              <a:alpha val="0"/>
            </a:srgbClr>
          </a:solidFill>
        </p:spPr>
      </p:sp>
      <p:sp>
        <p:nvSpPr>
          <p:cNvPr id="12" name="Freeform 12"/>
          <p:cNvSpPr/>
          <p:nvPr/>
        </p:nvSpPr>
        <p:spPr>
          <a:xfrm flipH="1" flipV="1">
            <a:off x="13751968" y="3810969"/>
            <a:ext cx="9730147" cy="6300270"/>
          </a:xfrm>
          <a:custGeom>
            <a:avLst/>
            <a:gdLst/>
            <a:ahLst/>
            <a:cxnLst/>
            <a:rect l="l" t="t" r="r" b="b"/>
            <a:pathLst>
              <a:path w="9730147" h="6300270">
                <a:moveTo>
                  <a:pt x="9730147" y="6300270"/>
                </a:moveTo>
                <a:lnTo>
                  <a:pt x="0" y="6300270"/>
                </a:lnTo>
                <a:lnTo>
                  <a:pt x="0" y="0"/>
                </a:lnTo>
                <a:lnTo>
                  <a:pt x="9730147" y="0"/>
                </a:lnTo>
                <a:lnTo>
                  <a:pt x="9730147" y="630027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a:off x="13470528" y="-885813"/>
            <a:ext cx="5246370" cy="524637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BFD"/>
            </a:solidFill>
            <a:ln w="12700">
              <a:solidFill>
                <a:srgbClr val="000000"/>
              </a:solidFill>
            </a:ln>
          </p:spPr>
        </p:sp>
      </p:grpSp>
      <p:grpSp>
        <p:nvGrpSpPr>
          <p:cNvPr id="15" name="Group 15"/>
          <p:cNvGrpSpPr/>
          <p:nvPr/>
        </p:nvGrpSpPr>
        <p:grpSpPr>
          <a:xfrm>
            <a:off x="13751968" y="-604372"/>
            <a:ext cx="4683489" cy="468348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sp>
      </p:grpSp>
      <p:sp>
        <p:nvSpPr>
          <p:cNvPr id="17" name="TextBox 17"/>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sp>
        <p:nvSpPr>
          <p:cNvPr id="18" name="Tartalom helye 2">
            <a:extLst>
              <a:ext uri="{FF2B5EF4-FFF2-40B4-BE49-F238E27FC236}">
                <a16:creationId xmlns:a16="http://schemas.microsoft.com/office/drawing/2014/main" id="{80EC86A9-8F32-4184-9987-C9D59600E5F1}"/>
              </a:ext>
            </a:extLst>
          </p:cNvPr>
          <p:cNvSpPr txBox="1">
            <a:spLocks/>
          </p:cNvSpPr>
          <p:nvPr/>
        </p:nvSpPr>
        <p:spPr>
          <a:xfrm>
            <a:off x="822911" y="4103966"/>
            <a:ext cx="14321418" cy="48031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None/>
              <a:tabLst/>
              <a:defRPr/>
            </a:pPr>
            <a:r>
              <a:rPr kumimoji="0" lang="hu-HU"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TÉKA 29. § (5) </a:t>
            </a:r>
            <a:r>
              <a:rPr kumimoji="0" lang="hu-HU" sz="3600" b="0"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Ha a helyi építési szabályzat másként nem rendelkezik</a:t>
            </a:r>
            <a:r>
              <a:rPr kumimoji="0" lang="hu-HU"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 magánút számára biztosítandó terület legkisebb szélessége</a:t>
            </a:r>
          </a:p>
          <a:p>
            <a:pPr algn="just"/>
            <a:r>
              <a:rPr kumimoji="0" lang="hu-HU"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 kiszolgáló út hálózati szerep esetén legalább 8 méter,</a:t>
            </a:r>
          </a:p>
          <a:p>
            <a:pPr algn="just"/>
            <a:r>
              <a:rPr kumimoji="0" lang="hu-HU"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 kerékpárút és gyalogút hálózati szerep esetén legalább 3 méter.</a:t>
            </a:r>
            <a:endParaRPr kumimoji="0" lang="hu-HU"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4678670" y="431069"/>
            <a:ext cx="10756959" cy="1541933"/>
            <a:chOff x="-392212" y="-47625"/>
            <a:chExt cx="20616128" cy="2955175"/>
          </a:xfrm>
        </p:grpSpPr>
        <p:sp>
          <p:nvSpPr>
            <p:cNvPr id="3" name="Freeform 3"/>
            <p:cNvSpPr/>
            <p:nvPr/>
          </p:nvSpPr>
          <p:spPr>
            <a:xfrm>
              <a:off x="-392212" y="51313"/>
              <a:ext cx="13445086"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0" y="-47625"/>
              <a:ext cx="20223916" cy="2903862"/>
            </a:xfrm>
            <a:prstGeom prst="rect">
              <a:avLst/>
            </a:prstGeom>
          </p:spPr>
          <p:txBody>
            <a:bodyPr lIns="0" tIns="0" rIns="0" bIns="0" rtlCol="0" anchor="b"/>
            <a:lstStyle/>
            <a:p>
              <a:pPr algn="ctr">
                <a:lnSpc>
                  <a:spcPts val="5400"/>
                </a:lnSpc>
              </a:pPr>
              <a:r>
                <a:rPr lang="hu-HU" sz="5400" dirty="0">
                  <a:solidFill>
                    <a:schemeClr val="bg1"/>
                  </a:solidFill>
                  <a:latin typeface="Arial" panose="020B0604020202020204" pitchFamily="34" charset="0"/>
                  <a:cs typeface="Arial" panose="020B0604020202020204" pitchFamily="34" charset="0"/>
                </a:rPr>
                <a:t>Hivatkozott jogszabályok listája</a:t>
              </a:r>
              <a:endParaRPr lang="en-US" sz="5000" dirty="0">
                <a:solidFill>
                  <a:schemeClr val="bg1"/>
                </a:solidFill>
                <a:latin typeface="Arial" panose="020B0604020202020204" pitchFamily="34" charset="0"/>
                <a:ea typeface="Arial"/>
                <a:cs typeface="Arial" panose="020B0604020202020204" pitchFamily="34" charset="0"/>
                <a:sym typeface="Arial"/>
              </a:endParaRPr>
            </a:p>
          </p:txBody>
        </p:sp>
      </p:grpSp>
      <p:sp>
        <p:nvSpPr>
          <p:cNvPr id="5" name="Freeform 5"/>
          <p:cNvSpPr/>
          <p:nvPr/>
        </p:nvSpPr>
        <p:spPr>
          <a:xfrm flipH="1">
            <a:off x="11908376" y="-119175"/>
            <a:ext cx="6379624" cy="4130807"/>
          </a:xfrm>
          <a:custGeom>
            <a:avLst/>
            <a:gdLst/>
            <a:ahLst/>
            <a:cxnLst/>
            <a:rect l="l" t="t" r="r" b="b"/>
            <a:pathLst>
              <a:path w="6379624" h="4130807">
                <a:moveTo>
                  <a:pt x="6379624" y="0"/>
                </a:moveTo>
                <a:lnTo>
                  <a:pt x="0" y="0"/>
                </a:lnTo>
                <a:lnTo>
                  <a:pt x="0" y="4130807"/>
                </a:lnTo>
                <a:lnTo>
                  <a:pt x="6379624" y="4130807"/>
                </a:lnTo>
                <a:lnTo>
                  <a:pt x="6379624"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10" name="TextBox 10"/>
          <p:cNvSpPr txBox="1"/>
          <p:nvPr/>
        </p:nvSpPr>
        <p:spPr>
          <a:xfrm>
            <a:off x="-338562" y="1571723"/>
            <a:ext cx="4627815" cy="692497"/>
          </a:xfrm>
          <a:prstGeom prst="rect">
            <a:avLst/>
          </a:prstGeom>
        </p:spPr>
        <p:txBody>
          <a:bodyPr lIns="0" tIns="0" rIns="0" bIns="0" rtlCol="0" anchor="t">
            <a:spAutoFit/>
          </a:bodyPr>
          <a:lstStyle/>
          <a:p>
            <a:pPr marL="0" lvl="0" indent="0" algn="ctr">
              <a:lnSpc>
                <a:spcPts val="2680"/>
              </a:lnSpc>
            </a:pPr>
            <a:r>
              <a:rPr lang="en-US" sz="2680">
                <a:solidFill>
                  <a:schemeClr val="bg1"/>
                </a:solidFill>
                <a:latin typeface="Arial" panose="020B0604020202020204" pitchFamily="34" charset="0"/>
                <a:ea typeface="Trajan Pro"/>
                <a:cs typeface="Arial" panose="020B0604020202020204" pitchFamily="34" charset="0"/>
                <a:sym typeface="Trajan Pro"/>
              </a:rPr>
              <a:t>Vas Vármegyei Kormányhivatal</a:t>
            </a:r>
          </a:p>
        </p:txBody>
      </p:sp>
      <p:sp>
        <p:nvSpPr>
          <p:cNvPr id="11" name="Freeform 11"/>
          <p:cNvSpPr/>
          <p:nvPr/>
        </p:nvSpPr>
        <p:spPr>
          <a:xfrm flipV="1">
            <a:off x="-1214466" y="6480490"/>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1066800" y="2817299"/>
            <a:ext cx="14031388" cy="6441001"/>
            <a:chOff x="0" y="-28575"/>
            <a:chExt cx="25171713" cy="10975508"/>
          </a:xfrm>
        </p:grpSpPr>
        <p:sp>
          <p:nvSpPr>
            <p:cNvPr id="13" name="Freeform 13"/>
            <p:cNvSpPr/>
            <p:nvPr/>
          </p:nvSpPr>
          <p:spPr>
            <a:xfrm>
              <a:off x="5331283" y="0"/>
              <a:ext cx="19840430" cy="9094828"/>
            </a:xfrm>
            <a:custGeom>
              <a:avLst/>
              <a:gdLst/>
              <a:ahLst/>
              <a:cxnLst/>
              <a:rect l="l" t="t" r="r" b="b"/>
              <a:pathLst>
                <a:path w="25171713" h="10946933">
                  <a:moveTo>
                    <a:pt x="0" y="0"/>
                  </a:moveTo>
                  <a:lnTo>
                    <a:pt x="25171713" y="0"/>
                  </a:lnTo>
                  <a:lnTo>
                    <a:pt x="25171713" y="10946933"/>
                  </a:lnTo>
                  <a:lnTo>
                    <a:pt x="0" y="10946933"/>
                  </a:lnTo>
                  <a:close/>
                </a:path>
              </a:pathLst>
            </a:custGeom>
            <a:solidFill>
              <a:srgbClr val="000000">
                <a:alpha val="0"/>
              </a:srgbClr>
            </a:solidFill>
          </p:spPr>
        </p:sp>
        <p:sp>
          <p:nvSpPr>
            <p:cNvPr id="14" name="TextBox 14"/>
            <p:cNvSpPr txBox="1"/>
            <p:nvPr/>
          </p:nvSpPr>
          <p:spPr>
            <a:xfrm>
              <a:off x="0" y="-28575"/>
              <a:ext cx="25171713" cy="10975508"/>
            </a:xfrm>
            <a:prstGeom prst="rect">
              <a:avLst/>
            </a:prstGeom>
          </p:spPr>
          <p:txBody>
            <a:bodyPr lIns="0" tIns="0" rIns="0" bIns="0" rtlCol="0" anchor="b"/>
            <a:lstStyle/>
            <a:p>
              <a:pPr algn="just">
                <a:lnSpc>
                  <a:spcPts val="2160"/>
                </a:lnSpc>
              </a:pPr>
              <a:endParaRPr lang="en-US" sz="3000" dirty="0">
                <a:solidFill>
                  <a:schemeClr val="bg1"/>
                </a:solidFill>
                <a:latin typeface="Arial" panose="020B0604020202020204" pitchFamily="34" charset="0"/>
                <a:ea typeface="Arial"/>
                <a:cs typeface="Arial" panose="020B0604020202020204" pitchFamily="34" charset="0"/>
                <a:sym typeface="Arial"/>
              </a:endParaRPr>
            </a:p>
          </p:txBody>
        </p:sp>
      </p:grpSp>
      <p:sp>
        <p:nvSpPr>
          <p:cNvPr id="16" name="Téglalap 15">
            <a:extLst>
              <a:ext uri="{FF2B5EF4-FFF2-40B4-BE49-F238E27FC236}">
                <a16:creationId xmlns:a16="http://schemas.microsoft.com/office/drawing/2014/main" id="{3A78D564-77B2-4269-90FF-43D17B450864}"/>
              </a:ext>
            </a:extLst>
          </p:cNvPr>
          <p:cNvSpPr/>
          <p:nvPr/>
        </p:nvSpPr>
        <p:spPr>
          <a:xfrm>
            <a:off x="314299" y="2991241"/>
            <a:ext cx="15392400" cy="6827510"/>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defRPr/>
            </a:pPr>
            <a:r>
              <a:rPr lang="hu-HU" sz="4400" kern="0" dirty="0">
                <a:solidFill>
                  <a:schemeClr val="bg1"/>
                </a:solidFill>
                <a:latin typeface="Arial" panose="020B0604020202020204" pitchFamily="34" charset="0"/>
                <a:cs typeface="Arial" panose="020B0604020202020204" pitchFamily="34" charset="0"/>
              </a:rPr>
              <a:t>a magyar építészetről szóló 2023. évi C. törvény – Méptv.</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4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 településrendezési és építési követelmények alapszabályzatáról szóló 280/2024. (IX. 30.) Korm. rendelet - TÉKA</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4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az egyes földügyi eljárások részletes szabályairól szóló 384/2016. (XII. 2.) Korm. rendelet – a továbbiakban R.</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4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az országos településrendezési és építési követelményekről szóló 253/1997. (XII. 20.) Korm. rendelet - OTÉK</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4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Helyi építési szabályzat – HÉSZ</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4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Településképi rendelet - </a:t>
            </a:r>
            <a:r>
              <a:rPr kumimoji="0" lang="hu-HU" sz="4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Tkr</a:t>
            </a:r>
            <a:r>
              <a:rPr kumimoji="0" lang="hu-HU" sz="4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endParaRPr kumimoji="0" lang="hu-HU"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2819400" y="881062"/>
            <a:ext cx="12833641" cy="1490310"/>
            <a:chOff x="0" y="0"/>
            <a:chExt cx="13445084" cy="285623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0" y="-47625"/>
              <a:ext cx="13445084" cy="2903862"/>
            </a:xfrm>
            <a:prstGeom prst="rect">
              <a:avLst/>
            </a:prstGeom>
          </p:spPr>
          <p:txBody>
            <a:bodyPr lIns="0" tIns="0" rIns="0" bIns="0" rtlCol="0" anchor="b"/>
            <a:lstStyle/>
            <a:p>
              <a:pPr algn="ctr">
                <a:lnSpc>
                  <a:spcPts val="5400"/>
                </a:lnSpc>
              </a:pPr>
              <a:r>
                <a:rPr lang="hu-HU" sz="5000" dirty="0">
                  <a:solidFill>
                    <a:srgbClr val="FFFFFF"/>
                  </a:solidFill>
                  <a:latin typeface="Arial"/>
                  <a:ea typeface="Arial"/>
                  <a:cs typeface="Arial"/>
                  <a:sym typeface="Arial"/>
                </a:rPr>
                <a:t>Építési övezet/Övezet határvonala és Szabályozási vonal mentén leválasztás </a:t>
              </a:r>
              <a:endParaRPr lang="en-US" sz="5000" dirty="0">
                <a:solidFill>
                  <a:srgbClr val="FFFFFF"/>
                </a:solidFill>
                <a:latin typeface="Arial"/>
                <a:ea typeface="Arial"/>
                <a:cs typeface="Arial"/>
                <a:sym typeface="Arial"/>
              </a:endParaRPr>
            </a:p>
          </p:txBody>
        </p:sp>
      </p:grpSp>
      <p:sp>
        <p:nvSpPr>
          <p:cNvPr id="5" name="Freeform 5"/>
          <p:cNvSpPr/>
          <p:nvPr/>
        </p:nvSpPr>
        <p:spPr>
          <a:xfrm flipH="1">
            <a:off x="11908376" y="0"/>
            <a:ext cx="6379624" cy="4130807"/>
          </a:xfrm>
          <a:custGeom>
            <a:avLst/>
            <a:gdLst/>
            <a:ahLst/>
            <a:cxnLst/>
            <a:rect l="l" t="t" r="r" b="b"/>
            <a:pathLst>
              <a:path w="6379624" h="4130807">
                <a:moveTo>
                  <a:pt x="6379624" y="0"/>
                </a:moveTo>
                <a:lnTo>
                  <a:pt x="0" y="0"/>
                </a:lnTo>
                <a:lnTo>
                  <a:pt x="0" y="4130807"/>
                </a:lnTo>
                <a:lnTo>
                  <a:pt x="6379624" y="4130807"/>
                </a:lnTo>
                <a:lnTo>
                  <a:pt x="6379624"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sp>
        <p:nvSpPr>
          <p:cNvPr id="11" name="Freeform 11"/>
          <p:cNvSpPr/>
          <p:nvPr/>
        </p:nvSpPr>
        <p:spPr>
          <a:xfrm flipV="1">
            <a:off x="0" y="6156193"/>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15" name="Tartalom helye 2">
            <a:extLst>
              <a:ext uri="{FF2B5EF4-FFF2-40B4-BE49-F238E27FC236}">
                <a16:creationId xmlns:a16="http://schemas.microsoft.com/office/drawing/2014/main" id="{C489D57D-938F-4401-869F-3E67EE6E7765}"/>
              </a:ext>
            </a:extLst>
          </p:cNvPr>
          <p:cNvSpPr txBox="1">
            <a:spLocks/>
          </p:cNvSpPr>
          <p:nvPr/>
        </p:nvSpPr>
        <p:spPr>
          <a:xfrm>
            <a:off x="1198024" y="3086881"/>
            <a:ext cx="6879176" cy="5628395"/>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u-HU" dirty="0">
                <a:solidFill>
                  <a:schemeClr val="bg1"/>
                </a:solidFill>
                <a:latin typeface="Arial" panose="020B0604020202020204" pitchFamily="34" charset="0"/>
                <a:cs typeface="Arial" panose="020B0604020202020204" pitchFamily="34" charset="0"/>
              </a:rPr>
              <a:t>R. 23/E. § (6) Telekalakítással érintett </a:t>
            </a:r>
            <a:r>
              <a:rPr lang="hu-HU" u="sng" dirty="0">
                <a:solidFill>
                  <a:schemeClr val="bg1"/>
                </a:solidFill>
                <a:latin typeface="Arial" panose="020B0604020202020204" pitchFamily="34" charset="0"/>
                <a:cs typeface="Arial" panose="020B0604020202020204" pitchFamily="34" charset="0"/>
              </a:rPr>
              <a:t>beépített vagy a 23/H. § szerint beépítésre tervezett </a:t>
            </a:r>
            <a:r>
              <a:rPr lang="hu-HU" dirty="0">
                <a:solidFill>
                  <a:schemeClr val="bg1"/>
                </a:solidFill>
                <a:latin typeface="Arial" panose="020B0604020202020204" pitchFamily="34" charset="0"/>
                <a:cs typeface="Arial" panose="020B0604020202020204" pitchFamily="34" charset="0"/>
              </a:rPr>
              <a:t>telek esetében a helyi építési szabályzat részét képező szabályozási terven jelölt építési övezethatár és övezethatár – </a:t>
            </a:r>
            <a:r>
              <a:rPr lang="hu-HU" u="sng" dirty="0">
                <a:solidFill>
                  <a:schemeClr val="bg1"/>
                </a:solidFill>
                <a:latin typeface="Arial" panose="020B0604020202020204" pitchFamily="34" charset="0"/>
                <a:cs typeface="Arial" panose="020B0604020202020204" pitchFamily="34" charset="0"/>
              </a:rPr>
              <a:t>a műemlék telke, az erdőterületek, a mezőgazdasági területek, a vízgazdálkodási területek, a honvédelmi és katonai célú, valamint a természetközeli területek határa kivételével </a:t>
            </a:r>
            <a:r>
              <a:rPr lang="hu-HU" dirty="0">
                <a:solidFill>
                  <a:schemeClr val="bg1"/>
                </a:solidFill>
                <a:latin typeface="Arial" panose="020B0604020202020204" pitchFamily="34" charset="0"/>
                <a:cs typeface="Arial" panose="020B0604020202020204" pitchFamily="34" charset="0"/>
              </a:rPr>
              <a:t>– kötelezően kialakítandó telekhatárt jelöl.</a:t>
            </a:r>
          </a:p>
        </p:txBody>
      </p:sp>
      <p:sp>
        <p:nvSpPr>
          <p:cNvPr id="16" name="Tartalom helye 3">
            <a:extLst>
              <a:ext uri="{FF2B5EF4-FFF2-40B4-BE49-F238E27FC236}">
                <a16:creationId xmlns:a16="http://schemas.microsoft.com/office/drawing/2014/main" id="{D3693756-F0CF-4C28-88BD-1B37D79546EC}"/>
              </a:ext>
            </a:extLst>
          </p:cNvPr>
          <p:cNvSpPr txBox="1">
            <a:spLocks/>
          </p:cNvSpPr>
          <p:nvPr/>
        </p:nvSpPr>
        <p:spPr>
          <a:xfrm>
            <a:off x="8835905" y="3227585"/>
            <a:ext cx="6379624" cy="687685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u-HU" dirty="0">
                <a:solidFill>
                  <a:schemeClr val="bg1"/>
                </a:solidFill>
                <a:latin typeface="Arial" panose="020B0604020202020204" pitchFamily="34" charset="0"/>
                <a:cs typeface="Arial" panose="020B0604020202020204" pitchFamily="34" charset="0"/>
              </a:rPr>
              <a:t>HÉSZ: „5. § (1) A területfelhasználási egység határa egyben kötelezően kialakítandó telekhatár is.”</a:t>
            </a:r>
          </a:p>
          <a:p>
            <a:r>
              <a:rPr lang="hu-HU" dirty="0">
                <a:solidFill>
                  <a:schemeClr val="bg1"/>
                </a:solidFill>
                <a:latin typeface="Arial" panose="020B0604020202020204" pitchFamily="34" charset="0"/>
                <a:cs typeface="Arial" panose="020B0604020202020204" pitchFamily="34" charset="0"/>
              </a:rPr>
              <a:t>„5. § (5) Az övezeti határ telekhatárhoz kötött. Övezeti határ csak telekhatáron lehet, egy telek csak egy övezetbe tartozhat.”</a:t>
            </a:r>
          </a:p>
        </p:txBody>
      </p:sp>
    </p:spTree>
    <p:extLst>
      <p:ext uri="{BB962C8B-B14F-4D97-AF65-F5344CB8AC3E}">
        <p14:creationId xmlns:p14="http://schemas.microsoft.com/office/powerpoint/2010/main" val="287585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flipH="1">
            <a:off x="9793652" y="-862516"/>
            <a:ext cx="8675660" cy="5617490"/>
          </a:xfrm>
          <a:custGeom>
            <a:avLst/>
            <a:gdLst/>
            <a:ahLst/>
            <a:cxnLst/>
            <a:rect l="l" t="t" r="r" b="b"/>
            <a:pathLst>
              <a:path w="8675660" h="5617490">
                <a:moveTo>
                  <a:pt x="8675659" y="0"/>
                </a:moveTo>
                <a:lnTo>
                  <a:pt x="0" y="0"/>
                </a:lnTo>
                <a:lnTo>
                  <a:pt x="0" y="5617489"/>
                </a:lnTo>
                <a:lnTo>
                  <a:pt x="8675659" y="5617489"/>
                </a:lnTo>
                <a:lnTo>
                  <a:pt x="8675659"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257921" y="190402"/>
            <a:ext cx="1434849" cy="1381321"/>
            <a:chOff x="0" y="0"/>
            <a:chExt cx="26193237" cy="25216078"/>
          </a:xfrm>
        </p:grpSpPr>
        <p:sp>
          <p:nvSpPr>
            <p:cNvPr id="4" name="Freeform 4"/>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grpSp>
        <p:nvGrpSpPr>
          <p:cNvPr id="8" name="Group 8"/>
          <p:cNvGrpSpPr/>
          <p:nvPr/>
        </p:nvGrpSpPr>
        <p:grpSpPr>
          <a:xfrm>
            <a:off x="12230097" y="6454187"/>
            <a:ext cx="8523836" cy="3555168"/>
            <a:chOff x="0" y="0"/>
            <a:chExt cx="792758" cy="330648"/>
          </a:xfrm>
        </p:grpSpPr>
        <p:sp>
          <p:nvSpPr>
            <p:cNvPr id="9" name="Freeform 9"/>
            <p:cNvSpPr/>
            <p:nvPr/>
          </p:nvSpPr>
          <p:spPr>
            <a:xfrm>
              <a:off x="0" y="0"/>
              <a:ext cx="792758" cy="330648"/>
            </a:xfrm>
            <a:custGeom>
              <a:avLst/>
              <a:gdLst/>
              <a:ahLst/>
              <a:cxnLst/>
              <a:rect l="l" t="t" r="r" b="b"/>
              <a:pathLst>
                <a:path w="792758" h="330648">
                  <a:moveTo>
                    <a:pt x="792758" y="165324"/>
                  </a:moveTo>
                  <a:lnTo>
                    <a:pt x="589558" y="330648"/>
                  </a:lnTo>
                  <a:lnTo>
                    <a:pt x="203200" y="330648"/>
                  </a:lnTo>
                  <a:lnTo>
                    <a:pt x="0" y="165324"/>
                  </a:lnTo>
                  <a:lnTo>
                    <a:pt x="203200" y="0"/>
                  </a:lnTo>
                  <a:lnTo>
                    <a:pt x="589558" y="0"/>
                  </a:lnTo>
                  <a:lnTo>
                    <a:pt x="792758" y="165324"/>
                  </a:lnTo>
                  <a:close/>
                </a:path>
              </a:pathLst>
            </a:custGeom>
            <a:solidFill>
              <a:srgbClr val="FCFBFD"/>
            </a:solidFill>
            <a:ln w="12700">
              <a:solidFill>
                <a:srgbClr val="000000"/>
              </a:solidFill>
            </a:ln>
          </p:spPr>
        </p:sp>
      </p:grpSp>
      <p:grpSp>
        <p:nvGrpSpPr>
          <p:cNvPr id="10" name="Group 10"/>
          <p:cNvGrpSpPr/>
          <p:nvPr/>
        </p:nvGrpSpPr>
        <p:grpSpPr>
          <a:xfrm rot="-5400000">
            <a:off x="6935392" y="-3158057"/>
            <a:ext cx="1275659" cy="7591773"/>
            <a:chOff x="0" y="0"/>
            <a:chExt cx="3579700" cy="21303717"/>
          </a:xfrm>
        </p:grpSpPr>
        <p:sp>
          <p:nvSpPr>
            <p:cNvPr id="11" name="Freeform 11"/>
            <p:cNvSpPr/>
            <p:nvPr/>
          </p:nvSpPr>
          <p:spPr>
            <a:xfrm>
              <a:off x="0" y="0"/>
              <a:ext cx="3579700" cy="21303717"/>
            </a:xfrm>
            <a:custGeom>
              <a:avLst/>
              <a:gdLst/>
              <a:ahLst/>
              <a:cxnLst/>
              <a:rect l="l" t="t" r="r" b="b"/>
              <a:pathLst>
                <a:path w="3579700" h="21303717">
                  <a:moveTo>
                    <a:pt x="0" y="0"/>
                  </a:moveTo>
                  <a:lnTo>
                    <a:pt x="3579700" y="0"/>
                  </a:lnTo>
                  <a:lnTo>
                    <a:pt x="3579700" y="21303717"/>
                  </a:lnTo>
                  <a:lnTo>
                    <a:pt x="0" y="21303717"/>
                  </a:lnTo>
                  <a:close/>
                </a:path>
              </a:pathLst>
            </a:custGeom>
            <a:solidFill>
              <a:srgbClr val="FCFCFD">
                <a:alpha val="89804"/>
              </a:srgbClr>
            </a:solidFill>
          </p:spPr>
        </p:sp>
      </p:grpSp>
      <p:grpSp>
        <p:nvGrpSpPr>
          <p:cNvPr id="12" name="Group 12"/>
          <p:cNvGrpSpPr/>
          <p:nvPr/>
        </p:nvGrpSpPr>
        <p:grpSpPr>
          <a:xfrm>
            <a:off x="14692155" y="6731832"/>
            <a:ext cx="3214430" cy="2999878"/>
            <a:chOff x="0" y="0"/>
            <a:chExt cx="960208" cy="896117"/>
          </a:xfrm>
        </p:grpSpPr>
        <p:sp>
          <p:nvSpPr>
            <p:cNvPr id="13" name="Freeform 13"/>
            <p:cNvSpPr/>
            <p:nvPr/>
          </p:nvSpPr>
          <p:spPr>
            <a:xfrm>
              <a:off x="0" y="0"/>
              <a:ext cx="960208" cy="896117"/>
            </a:xfrm>
            <a:custGeom>
              <a:avLst/>
              <a:gdLst/>
              <a:ahLst/>
              <a:cxnLst/>
              <a:rect l="l" t="t" r="r" b="b"/>
              <a:pathLst>
                <a:path w="960208" h="896117">
                  <a:moveTo>
                    <a:pt x="55395" y="0"/>
                  </a:moveTo>
                  <a:lnTo>
                    <a:pt x="904813" y="0"/>
                  </a:lnTo>
                  <a:cubicBezTo>
                    <a:pt x="935407" y="0"/>
                    <a:pt x="960208" y="24801"/>
                    <a:pt x="960208" y="55395"/>
                  </a:cubicBezTo>
                  <a:lnTo>
                    <a:pt x="960208" y="840722"/>
                  </a:lnTo>
                  <a:cubicBezTo>
                    <a:pt x="960208" y="855414"/>
                    <a:pt x="954372" y="869504"/>
                    <a:pt x="943983" y="879893"/>
                  </a:cubicBezTo>
                  <a:cubicBezTo>
                    <a:pt x="933594" y="890281"/>
                    <a:pt x="919504" y="896117"/>
                    <a:pt x="904813" y="896117"/>
                  </a:cubicBezTo>
                  <a:lnTo>
                    <a:pt x="55395" y="896117"/>
                  </a:lnTo>
                  <a:cubicBezTo>
                    <a:pt x="40704" y="896117"/>
                    <a:pt x="26614" y="890281"/>
                    <a:pt x="16225" y="879893"/>
                  </a:cubicBezTo>
                  <a:cubicBezTo>
                    <a:pt x="5836" y="869504"/>
                    <a:pt x="0" y="855414"/>
                    <a:pt x="0" y="840722"/>
                  </a:cubicBezTo>
                  <a:lnTo>
                    <a:pt x="0" y="55395"/>
                  </a:lnTo>
                  <a:cubicBezTo>
                    <a:pt x="0" y="40704"/>
                    <a:pt x="5836" y="26614"/>
                    <a:pt x="16225" y="16225"/>
                  </a:cubicBezTo>
                  <a:cubicBezTo>
                    <a:pt x="26614" y="5836"/>
                    <a:pt x="40704" y="0"/>
                    <a:pt x="55395" y="0"/>
                  </a:cubicBezTo>
                  <a:close/>
                </a:path>
              </a:pathLst>
            </a:custGeom>
            <a:solidFill>
              <a:srgbClr val="000000">
                <a:alpha val="0"/>
              </a:srgbClr>
            </a:solidFill>
            <a:ln w="12700">
              <a:solidFill>
                <a:srgbClr val="000000"/>
              </a:solidFill>
            </a:ln>
          </p:spPr>
          <p:txBody>
            <a:bodyPr anchor="ctr"/>
            <a:lstStyle/>
            <a:p>
              <a:pPr algn="ctr"/>
              <a:r>
                <a:rPr lang="hu-HU" sz="3200" dirty="0">
                  <a:latin typeface="Arial" panose="020B0604020202020204" pitchFamily="34" charset="0"/>
                  <a:cs typeface="Arial" panose="020B0604020202020204" pitchFamily="34" charset="0"/>
                </a:rPr>
                <a:t>TÉKA</a:t>
              </a:r>
            </a:p>
          </p:txBody>
        </p:sp>
      </p:grpSp>
      <p:sp>
        <p:nvSpPr>
          <p:cNvPr id="14" name="TextBox 14"/>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grpSp>
        <p:nvGrpSpPr>
          <p:cNvPr id="15" name="Group 15"/>
          <p:cNvGrpSpPr/>
          <p:nvPr/>
        </p:nvGrpSpPr>
        <p:grpSpPr>
          <a:xfrm>
            <a:off x="12230097" y="2479746"/>
            <a:ext cx="8523836" cy="3555168"/>
            <a:chOff x="0" y="0"/>
            <a:chExt cx="792758" cy="330648"/>
          </a:xfrm>
        </p:grpSpPr>
        <p:sp>
          <p:nvSpPr>
            <p:cNvPr id="16" name="Freeform 16"/>
            <p:cNvSpPr/>
            <p:nvPr/>
          </p:nvSpPr>
          <p:spPr>
            <a:xfrm>
              <a:off x="0" y="0"/>
              <a:ext cx="792758" cy="330648"/>
            </a:xfrm>
            <a:custGeom>
              <a:avLst/>
              <a:gdLst/>
              <a:ahLst/>
              <a:cxnLst/>
              <a:rect l="l" t="t" r="r" b="b"/>
              <a:pathLst>
                <a:path w="792758" h="330648">
                  <a:moveTo>
                    <a:pt x="792758" y="165324"/>
                  </a:moveTo>
                  <a:lnTo>
                    <a:pt x="589558" y="330648"/>
                  </a:lnTo>
                  <a:lnTo>
                    <a:pt x="203200" y="330648"/>
                  </a:lnTo>
                  <a:lnTo>
                    <a:pt x="0" y="165324"/>
                  </a:lnTo>
                  <a:lnTo>
                    <a:pt x="203200" y="0"/>
                  </a:lnTo>
                  <a:lnTo>
                    <a:pt x="589558" y="0"/>
                  </a:lnTo>
                  <a:lnTo>
                    <a:pt x="792758" y="165324"/>
                  </a:lnTo>
                  <a:close/>
                </a:path>
              </a:pathLst>
            </a:custGeom>
            <a:solidFill>
              <a:srgbClr val="FCFBFD"/>
            </a:solidFill>
            <a:ln w="12700">
              <a:solidFill>
                <a:srgbClr val="000000"/>
              </a:solidFill>
            </a:ln>
          </p:spPr>
        </p:sp>
      </p:grpSp>
      <p:grpSp>
        <p:nvGrpSpPr>
          <p:cNvPr id="17" name="Group 17"/>
          <p:cNvGrpSpPr/>
          <p:nvPr/>
        </p:nvGrpSpPr>
        <p:grpSpPr>
          <a:xfrm>
            <a:off x="14692155" y="2757391"/>
            <a:ext cx="3214430" cy="2999878"/>
            <a:chOff x="0" y="0"/>
            <a:chExt cx="960208" cy="896117"/>
          </a:xfrm>
        </p:grpSpPr>
        <p:sp>
          <p:nvSpPr>
            <p:cNvPr id="18" name="Freeform 18"/>
            <p:cNvSpPr/>
            <p:nvPr/>
          </p:nvSpPr>
          <p:spPr>
            <a:xfrm>
              <a:off x="0" y="0"/>
              <a:ext cx="960208" cy="896117"/>
            </a:xfrm>
            <a:custGeom>
              <a:avLst/>
              <a:gdLst/>
              <a:ahLst/>
              <a:cxnLst/>
              <a:rect l="l" t="t" r="r" b="b"/>
              <a:pathLst>
                <a:path w="960208" h="896117">
                  <a:moveTo>
                    <a:pt x="55395" y="0"/>
                  </a:moveTo>
                  <a:lnTo>
                    <a:pt x="904813" y="0"/>
                  </a:lnTo>
                  <a:cubicBezTo>
                    <a:pt x="935407" y="0"/>
                    <a:pt x="960208" y="24801"/>
                    <a:pt x="960208" y="55395"/>
                  </a:cubicBezTo>
                  <a:lnTo>
                    <a:pt x="960208" y="840722"/>
                  </a:lnTo>
                  <a:cubicBezTo>
                    <a:pt x="960208" y="855414"/>
                    <a:pt x="954372" y="869504"/>
                    <a:pt x="943983" y="879893"/>
                  </a:cubicBezTo>
                  <a:cubicBezTo>
                    <a:pt x="933594" y="890281"/>
                    <a:pt x="919504" y="896117"/>
                    <a:pt x="904813" y="896117"/>
                  </a:cubicBezTo>
                  <a:lnTo>
                    <a:pt x="55395" y="896117"/>
                  </a:lnTo>
                  <a:cubicBezTo>
                    <a:pt x="40704" y="896117"/>
                    <a:pt x="26614" y="890281"/>
                    <a:pt x="16225" y="879893"/>
                  </a:cubicBezTo>
                  <a:cubicBezTo>
                    <a:pt x="5836" y="869504"/>
                    <a:pt x="0" y="855414"/>
                    <a:pt x="0" y="840722"/>
                  </a:cubicBezTo>
                  <a:lnTo>
                    <a:pt x="0" y="55395"/>
                  </a:lnTo>
                  <a:cubicBezTo>
                    <a:pt x="0" y="40704"/>
                    <a:pt x="5836" y="26614"/>
                    <a:pt x="16225" y="16225"/>
                  </a:cubicBezTo>
                  <a:cubicBezTo>
                    <a:pt x="26614" y="5836"/>
                    <a:pt x="40704" y="0"/>
                    <a:pt x="55395" y="0"/>
                  </a:cubicBezTo>
                  <a:close/>
                </a:path>
              </a:pathLst>
            </a:custGeom>
            <a:solidFill>
              <a:srgbClr val="000000">
                <a:alpha val="0"/>
              </a:srgbClr>
            </a:solidFill>
            <a:ln w="12700">
              <a:solidFill>
                <a:srgbClr val="000000"/>
              </a:solidFill>
            </a:ln>
          </p:spPr>
          <p:txBody>
            <a:bodyPr anchor="ctr"/>
            <a:lstStyle/>
            <a:p>
              <a:pPr algn="ctr"/>
              <a:r>
                <a:rPr lang="hu-HU" sz="3200" dirty="0">
                  <a:latin typeface="Arial" panose="020B0604020202020204" pitchFamily="34" charset="0"/>
                  <a:cs typeface="Arial" panose="020B0604020202020204" pitchFamily="34" charset="0"/>
                </a:rPr>
                <a:t>OTÉK</a:t>
              </a:r>
              <a:endParaRPr lang="hu-HU" dirty="0">
                <a:latin typeface="Arial" panose="020B0604020202020204" pitchFamily="34" charset="0"/>
                <a:cs typeface="Arial" panose="020B0604020202020204" pitchFamily="34" charset="0"/>
              </a:endParaRPr>
            </a:p>
          </p:txBody>
        </p:sp>
      </p:grpSp>
      <p:sp>
        <p:nvSpPr>
          <p:cNvPr id="19" name="Tartalom helye 3">
            <a:extLst>
              <a:ext uri="{FF2B5EF4-FFF2-40B4-BE49-F238E27FC236}">
                <a16:creationId xmlns:a16="http://schemas.microsoft.com/office/drawing/2014/main" id="{A593131C-1DFC-4D94-945A-CF3F70678380}"/>
              </a:ext>
            </a:extLst>
          </p:cNvPr>
          <p:cNvSpPr txBox="1">
            <a:spLocks/>
          </p:cNvSpPr>
          <p:nvPr/>
        </p:nvSpPr>
        <p:spPr>
          <a:xfrm>
            <a:off x="836330" y="2902576"/>
            <a:ext cx="11567746" cy="470709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u-HU" dirty="0">
                <a:solidFill>
                  <a:schemeClr val="bg1"/>
                </a:solidFill>
                <a:latin typeface="Arial" panose="020B0604020202020204" pitchFamily="34" charset="0"/>
                <a:cs typeface="Arial" panose="020B0604020202020204" pitchFamily="34" charset="0"/>
              </a:rPr>
              <a:t>az OTÉK 2012. augusztus 6-án hatályos 1. melléklet 86. pontja értelmében a közterületet és az egyéb nem közterületet elválasztó vonal</a:t>
            </a:r>
          </a:p>
          <a:p>
            <a:r>
              <a:rPr lang="hu-HU" dirty="0">
                <a:solidFill>
                  <a:schemeClr val="bg1"/>
                </a:solidFill>
                <a:latin typeface="Arial" panose="020B0604020202020204" pitchFamily="34" charset="0"/>
                <a:cs typeface="Arial" panose="020B0604020202020204" pitchFamily="34" charset="0"/>
              </a:rPr>
              <a:t>az OTÉK 2021. július 15-én hatályos 1. sz. melléklet 107. pontja alapján a közterületet és az egyéb nem közterületet elválasztó vonal</a:t>
            </a:r>
          </a:p>
        </p:txBody>
      </p:sp>
      <p:sp>
        <p:nvSpPr>
          <p:cNvPr id="20" name="Tartalom helye 5">
            <a:extLst>
              <a:ext uri="{FF2B5EF4-FFF2-40B4-BE49-F238E27FC236}">
                <a16:creationId xmlns:a16="http://schemas.microsoft.com/office/drawing/2014/main" id="{0D7ABB57-8E68-484A-951C-636E930943C9}"/>
              </a:ext>
            </a:extLst>
          </p:cNvPr>
          <p:cNvSpPr txBox="1">
            <a:spLocks/>
          </p:cNvSpPr>
          <p:nvPr/>
        </p:nvSpPr>
        <p:spPr>
          <a:xfrm>
            <a:off x="961978" y="6731832"/>
            <a:ext cx="11142472" cy="3008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TÉKA 5. § 134. szabályozási vonal: a közterületet és az egyéb nem közterületet elválasztó meglévő, valamint a szabályozási terven meghatározott tervezett közterületi telekhatár, </a:t>
            </a:r>
            <a:r>
              <a:rPr kumimoji="0" lang="hu-HU" sz="3200" b="1"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amely egyben övezethatár is</a:t>
            </a:r>
            <a:r>
              <a:rPr kumimoji="0" lang="hu-HU"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flipH="1">
            <a:off x="11321646" y="0"/>
            <a:ext cx="8675660" cy="5617490"/>
          </a:xfrm>
          <a:custGeom>
            <a:avLst/>
            <a:gdLst/>
            <a:ahLst/>
            <a:cxnLst/>
            <a:rect l="l" t="t" r="r" b="b"/>
            <a:pathLst>
              <a:path w="8675660" h="5617490">
                <a:moveTo>
                  <a:pt x="8675660" y="0"/>
                </a:moveTo>
                <a:lnTo>
                  <a:pt x="0" y="0"/>
                </a:lnTo>
                <a:lnTo>
                  <a:pt x="0" y="5617490"/>
                </a:lnTo>
                <a:lnTo>
                  <a:pt x="8675660" y="5617490"/>
                </a:lnTo>
                <a:lnTo>
                  <a:pt x="867566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5400000">
            <a:off x="9472846" y="-5576814"/>
            <a:ext cx="1128021" cy="11787731"/>
            <a:chOff x="0" y="0"/>
            <a:chExt cx="2038648" cy="21303717"/>
          </a:xfrm>
        </p:grpSpPr>
        <p:sp>
          <p:nvSpPr>
            <p:cNvPr id="4" name="Freeform 4"/>
            <p:cNvSpPr/>
            <p:nvPr/>
          </p:nvSpPr>
          <p:spPr>
            <a:xfrm>
              <a:off x="0" y="0"/>
              <a:ext cx="2038648" cy="21303717"/>
            </a:xfrm>
            <a:custGeom>
              <a:avLst/>
              <a:gdLst/>
              <a:ahLst/>
              <a:cxnLst/>
              <a:rect l="l" t="t" r="r" b="b"/>
              <a:pathLst>
                <a:path w="2038648" h="21303717">
                  <a:moveTo>
                    <a:pt x="0" y="0"/>
                  </a:moveTo>
                  <a:lnTo>
                    <a:pt x="2038648" y="0"/>
                  </a:lnTo>
                  <a:lnTo>
                    <a:pt x="2038648" y="21303717"/>
                  </a:lnTo>
                  <a:lnTo>
                    <a:pt x="0" y="21303717"/>
                  </a:lnTo>
                  <a:close/>
                </a:path>
              </a:pathLst>
            </a:custGeom>
            <a:solidFill>
              <a:srgbClr val="FCFCFD">
                <a:alpha val="89804"/>
              </a:srgbClr>
            </a:solidFill>
          </p:spPr>
        </p:sp>
      </p:grpSp>
      <p:grpSp>
        <p:nvGrpSpPr>
          <p:cNvPr id="5" name="Group 5"/>
          <p:cNvGrpSpPr/>
          <p:nvPr/>
        </p:nvGrpSpPr>
        <p:grpSpPr>
          <a:xfrm>
            <a:off x="1257921" y="190402"/>
            <a:ext cx="1434849" cy="1381321"/>
            <a:chOff x="0" y="0"/>
            <a:chExt cx="26193237" cy="25216078"/>
          </a:xfrm>
        </p:grpSpPr>
        <p:sp>
          <p:nvSpPr>
            <p:cNvPr id="6" name="Freeform 6"/>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8" name="Freeform 8"/>
          <p:cNvSpPr/>
          <p:nvPr/>
        </p:nvSpPr>
        <p:spPr>
          <a:xfrm>
            <a:off x="672871" y="2568755"/>
            <a:ext cx="11061894" cy="7110335"/>
          </a:xfrm>
          <a:custGeom>
            <a:avLst/>
            <a:gdLst/>
            <a:ahLst/>
            <a:cxnLst/>
            <a:rect l="l" t="t" r="r" b="b"/>
            <a:pathLst>
              <a:path w="21200545" h="13627233">
                <a:moveTo>
                  <a:pt x="0" y="0"/>
                </a:moveTo>
                <a:lnTo>
                  <a:pt x="21200545" y="0"/>
                </a:lnTo>
                <a:lnTo>
                  <a:pt x="21200545" y="13627233"/>
                </a:lnTo>
                <a:lnTo>
                  <a:pt x="0" y="13627233"/>
                </a:lnTo>
                <a:close/>
              </a:path>
            </a:pathLst>
          </a:custGeom>
          <a:solidFill>
            <a:srgbClr val="000000">
              <a:alpha val="0"/>
            </a:srgbClr>
          </a:solidFill>
        </p:spPr>
      </p:sp>
      <p:grpSp>
        <p:nvGrpSpPr>
          <p:cNvPr id="10" name="Group 10"/>
          <p:cNvGrpSpPr/>
          <p:nvPr/>
        </p:nvGrpSpPr>
        <p:grpSpPr>
          <a:xfrm>
            <a:off x="12002912" y="2221625"/>
            <a:ext cx="8897283" cy="7646103"/>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CFBFD"/>
            </a:solidFill>
            <a:ln w="12700">
              <a:solidFill>
                <a:srgbClr val="000000"/>
              </a:solidFill>
            </a:ln>
          </p:spPr>
        </p:sp>
      </p:grpSp>
      <p:grpSp>
        <p:nvGrpSpPr>
          <p:cNvPr id="12" name="Group 12"/>
          <p:cNvGrpSpPr/>
          <p:nvPr/>
        </p:nvGrpSpPr>
        <p:grpSpPr>
          <a:xfrm>
            <a:off x="12406846" y="2568755"/>
            <a:ext cx="8089415" cy="6951841"/>
            <a:chOff x="0" y="0"/>
            <a:chExt cx="812800" cy="698500"/>
          </a:xfrm>
        </p:grpSpPr>
        <p:sp>
          <p:nvSpPr>
            <p:cNvPr id="13" name="Freeform 1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12700">
              <a:solidFill>
                <a:srgbClr val="000000"/>
              </a:solidFill>
            </a:ln>
          </p:spPr>
          <p:txBody>
            <a:bodyPr anchor="ctr"/>
            <a:lstStyle/>
            <a:p>
              <a:r>
                <a:rPr lang="hu-HU" sz="3600" dirty="0">
                  <a:latin typeface="Arial" panose="020B0604020202020204" pitchFamily="34" charset="0"/>
                  <a:cs typeface="Arial" panose="020B0604020202020204" pitchFamily="34" charset="0"/>
                </a:rPr>
                <a:t>Kedvezményszabályok</a:t>
              </a:r>
              <a:endParaRPr lang="hu-HU" dirty="0">
                <a:latin typeface="Arial" panose="020B0604020202020204" pitchFamily="34" charset="0"/>
                <a:cs typeface="Arial" panose="020B0604020202020204" pitchFamily="34" charset="0"/>
              </a:endParaRPr>
            </a:p>
          </p:txBody>
        </p:sp>
      </p:grpSp>
      <p:sp>
        <p:nvSpPr>
          <p:cNvPr id="14" name="TextBox 14"/>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sp>
        <p:nvSpPr>
          <p:cNvPr id="16" name="Freeform 16"/>
          <p:cNvSpPr/>
          <p:nvPr/>
        </p:nvSpPr>
        <p:spPr>
          <a:xfrm>
            <a:off x="4719469" y="455918"/>
            <a:ext cx="7015296" cy="1490310"/>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18" name="Tartalom helye 2">
            <a:extLst>
              <a:ext uri="{FF2B5EF4-FFF2-40B4-BE49-F238E27FC236}">
                <a16:creationId xmlns:a16="http://schemas.microsoft.com/office/drawing/2014/main" id="{C2512092-772D-4E66-BBE9-CF8B894158CD}"/>
              </a:ext>
            </a:extLst>
          </p:cNvPr>
          <p:cNvSpPr txBox="1">
            <a:spLocks/>
          </p:cNvSpPr>
          <p:nvPr/>
        </p:nvSpPr>
        <p:spPr>
          <a:xfrm>
            <a:off x="0" y="2568755"/>
            <a:ext cx="12002912" cy="735835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u-HU" sz="2000" dirty="0">
                <a:solidFill>
                  <a:schemeClr val="bg1"/>
                </a:solidFill>
                <a:latin typeface="Arial" panose="020B0604020202020204" pitchFamily="34" charset="0"/>
                <a:cs typeface="Arial" panose="020B0604020202020204" pitchFamily="34" charset="0"/>
              </a:rPr>
              <a:t>HÉSZ 10. § (1) Amennyiben a telekalakításra a szabályozási vonal mentén a közlekedési terület kialakítása céljából kerül sor, úgy a telekalakítás akkor is engedélyezhető, ha a szabályozási vonal miatt visszamaradó telek </a:t>
            </a:r>
            <a:r>
              <a:rPr lang="hu-HU" sz="2000" u="sng" dirty="0">
                <a:solidFill>
                  <a:schemeClr val="bg1"/>
                </a:solidFill>
                <a:latin typeface="Arial" panose="020B0604020202020204" pitchFamily="34" charset="0"/>
                <a:cs typeface="Arial" panose="020B0604020202020204" pitchFamily="34" charset="0"/>
              </a:rPr>
              <a:t>minimális telekméretre </a:t>
            </a:r>
            <a:r>
              <a:rPr lang="hu-HU" sz="2000" dirty="0">
                <a:solidFill>
                  <a:schemeClr val="bg1"/>
                </a:solidFill>
                <a:latin typeface="Arial" panose="020B0604020202020204" pitchFamily="34" charset="0"/>
                <a:cs typeface="Arial" panose="020B0604020202020204" pitchFamily="34" charset="0"/>
              </a:rPr>
              <a:t>vonatkozó paraméterei az építési övezet és övezeti előírásoktól eltérnek, továbbá, </a:t>
            </a:r>
            <a:r>
              <a:rPr lang="hu-HU" sz="2000" u="sng" dirty="0">
                <a:solidFill>
                  <a:schemeClr val="bg1"/>
                </a:solidFill>
                <a:latin typeface="Arial" panose="020B0604020202020204" pitchFamily="34" charset="0"/>
                <a:cs typeface="Arial" panose="020B0604020202020204" pitchFamily="34" charset="0"/>
              </a:rPr>
              <a:t>ha a szabályozási vonal és a meglévő épület között az előkert legkisebb méretére vonatkozó előírás nem teljesül</a:t>
            </a:r>
            <a:r>
              <a:rPr lang="hu-HU" sz="2000" dirty="0">
                <a:solidFill>
                  <a:schemeClr val="bg1"/>
                </a:solidFill>
                <a:latin typeface="Arial" panose="020B0604020202020204" pitchFamily="34" charset="0"/>
                <a:cs typeface="Arial" panose="020B0604020202020204" pitchFamily="34" charset="0"/>
              </a:rPr>
              <a:t>. A visszamaradó telek azonban csak abban az esetben lesz beépíthető, ha mérete csak a meglévő közút szélesítése érdekében történő telekalaktást követően csökken a minimális telekméret alá.</a:t>
            </a:r>
          </a:p>
          <a:p>
            <a:r>
              <a:rPr lang="hu-HU" sz="2000" dirty="0">
                <a:solidFill>
                  <a:schemeClr val="bg1"/>
                </a:solidFill>
                <a:latin typeface="Arial" panose="020B0604020202020204" pitchFamily="34" charset="0"/>
                <a:cs typeface="Arial" panose="020B0604020202020204" pitchFamily="34" charset="0"/>
              </a:rPr>
              <a:t>HÉSZ 3. § (5) Amennyiben e rendelet melléklete szerinti szabályozási terv közterület kialakítása céljából egy beépített telek méreteit úgy csökkenti, hogy a telek a rá vonatkozó </a:t>
            </a:r>
            <a:r>
              <a:rPr lang="hu-HU" sz="2000" u="sng" dirty="0">
                <a:solidFill>
                  <a:schemeClr val="bg1"/>
                </a:solidFill>
                <a:latin typeface="Arial" panose="020B0604020202020204" pitchFamily="34" charset="0"/>
                <a:cs typeface="Arial" panose="020B0604020202020204" pitchFamily="34" charset="0"/>
              </a:rPr>
              <a:t>övezeti szabályozás beépítési paramétereit</a:t>
            </a:r>
            <a:r>
              <a:rPr lang="hu-HU" sz="2000" dirty="0">
                <a:solidFill>
                  <a:schemeClr val="bg1"/>
                </a:solidFill>
                <a:latin typeface="Arial" panose="020B0604020202020204" pitchFamily="34" charset="0"/>
                <a:cs typeface="Arial" panose="020B0604020202020204" pitchFamily="34" charset="0"/>
              </a:rPr>
              <a:t> meghaladja, a szabályozási cél elérése érdekében a telekalakítás elvégezhető, és az így kialakult állapotot szerint szabályosnak kell tekinteni valamennyi paraméter tekintetében. Valamennyi közterület és magánút kialakítására vonatkozó telekalakítási eljárás során, amennyiben az már beépített építési telekkel határos, az ott meglévő épület telekelalakítással létrejövő előkerti mérete a kialakult fizikai állapot szerint szabályosnak tekintendő. Amennyiben e rendelet melléklete szerinti szabályozási terv közterület kialakítása céljából egy beépítetlen telek méreteit úgy csökkenti, hogy a telek a (4) pontban meghatározott értékeket nem éri el, a szabályozási cél elérése érdekében a telekalakítás elvégezhető, de az így létrejövő terület nem minősül építési teleknek.</a:t>
            </a:r>
          </a:p>
          <a:p>
            <a:r>
              <a:rPr lang="hu-HU" sz="2000" dirty="0">
                <a:solidFill>
                  <a:schemeClr val="bg1"/>
                </a:solidFill>
                <a:latin typeface="Arial" panose="020B0604020202020204" pitchFamily="34" charset="0"/>
                <a:cs typeface="Arial" panose="020B0604020202020204" pitchFamily="34" charset="0"/>
              </a:rPr>
              <a:t>HÉSZ: 2. § (5) Amennyiben a telekalakításra a szabályozási vonal mentén a közlekedési terület kialakítása céljából kerül sor, úgy a telekalakítás akkor is engedélyezhető, ha a szabályozási vonal miatt visszamaradó telek </a:t>
            </a:r>
            <a:r>
              <a:rPr lang="hu-HU" sz="2000" u="sng" dirty="0">
                <a:solidFill>
                  <a:schemeClr val="bg1"/>
                </a:solidFill>
                <a:latin typeface="Arial" panose="020B0604020202020204" pitchFamily="34" charset="0"/>
                <a:cs typeface="Arial" panose="020B0604020202020204" pitchFamily="34" charset="0"/>
              </a:rPr>
              <a:t>minimális telekméretre </a:t>
            </a:r>
            <a:r>
              <a:rPr lang="hu-HU" sz="2000" dirty="0">
                <a:solidFill>
                  <a:schemeClr val="bg1"/>
                </a:solidFill>
                <a:latin typeface="Arial" panose="020B0604020202020204" pitchFamily="34" charset="0"/>
                <a:cs typeface="Arial" panose="020B0604020202020204" pitchFamily="34" charset="0"/>
              </a:rPr>
              <a:t>vonatkozó paraméterei az építési övezet és övezeti előírásoktól eltérnek, továbbá, ha a szabályozási vonal és a meglévő épület között az előkert legkisebb méretére vonatkozó előírás nem teljesül.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0D2D3"/>
        </a:solidFill>
        <a:effectLst/>
      </p:bgPr>
    </p:bg>
    <p:spTree>
      <p:nvGrpSpPr>
        <p:cNvPr id="1" name=""/>
        <p:cNvGrpSpPr/>
        <p:nvPr/>
      </p:nvGrpSpPr>
      <p:grpSpPr>
        <a:xfrm>
          <a:off x="0" y="0"/>
          <a:ext cx="0" cy="0"/>
          <a:chOff x="0" y="0"/>
          <a:chExt cx="0" cy="0"/>
        </a:xfrm>
      </p:grpSpPr>
      <p:sp>
        <p:nvSpPr>
          <p:cNvPr id="2" name="Freeform 2"/>
          <p:cNvSpPr/>
          <p:nvPr/>
        </p:nvSpPr>
        <p:spPr>
          <a:xfrm>
            <a:off x="-2376731" y="-1760732"/>
            <a:ext cx="7549404" cy="7549404"/>
          </a:xfrm>
          <a:custGeom>
            <a:avLst/>
            <a:gdLst/>
            <a:ahLst/>
            <a:cxnLst/>
            <a:rect l="l" t="t" r="r" b="b"/>
            <a:pathLst>
              <a:path w="7549404" h="7549404">
                <a:moveTo>
                  <a:pt x="0" y="0"/>
                </a:moveTo>
                <a:lnTo>
                  <a:pt x="7549404" y="0"/>
                </a:lnTo>
                <a:lnTo>
                  <a:pt x="7549404" y="7549404"/>
                </a:lnTo>
                <a:lnTo>
                  <a:pt x="0" y="7549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3465731" y="0"/>
            <a:ext cx="8675660" cy="5617490"/>
          </a:xfrm>
          <a:custGeom>
            <a:avLst/>
            <a:gdLst/>
            <a:ahLst/>
            <a:cxnLst/>
            <a:rect l="l" t="t" r="r" b="b"/>
            <a:pathLst>
              <a:path w="8675660" h="5617490">
                <a:moveTo>
                  <a:pt x="8675660" y="0"/>
                </a:moveTo>
                <a:lnTo>
                  <a:pt x="0" y="0"/>
                </a:lnTo>
                <a:lnTo>
                  <a:pt x="0" y="5617490"/>
                </a:lnTo>
                <a:lnTo>
                  <a:pt x="8675660" y="5617490"/>
                </a:lnTo>
                <a:lnTo>
                  <a:pt x="8675660" y="0"/>
                </a:lnTo>
                <a:close/>
              </a:path>
            </a:pathLst>
          </a:custGeom>
          <a:blipFill>
            <a:blip r:embed="rId4">
              <a:alphaModFix amt="29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200405" y="2013970"/>
            <a:ext cx="14746157" cy="6530707"/>
            <a:chOff x="0" y="0"/>
            <a:chExt cx="1577194" cy="698500"/>
          </a:xfrm>
        </p:grpSpPr>
        <p:sp>
          <p:nvSpPr>
            <p:cNvPr id="5" name="Freeform 5"/>
            <p:cNvSpPr/>
            <p:nvPr/>
          </p:nvSpPr>
          <p:spPr>
            <a:xfrm>
              <a:off x="3529" y="0"/>
              <a:ext cx="1570137" cy="698500"/>
            </a:xfrm>
            <a:custGeom>
              <a:avLst/>
              <a:gdLst/>
              <a:ahLst/>
              <a:cxnLst/>
              <a:rect l="l" t="t" r="r" b="b"/>
              <a:pathLst>
                <a:path w="1570137" h="698500">
                  <a:moveTo>
                    <a:pt x="1564424" y="365133"/>
                  </a:moveTo>
                  <a:lnTo>
                    <a:pt x="1379706" y="682617"/>
                  </a:lnTo>
                  <a:cubicBezTo>
                    <a:pt x="1373984" y="692451"/>
                    <a:pt x="1363466" y="698500"/>
                    <a:pt x="1352089" y="698500"/>
                  </a:cubicBezTo>
                  <a:lnTo>
                    <a:pt x="218046" y="698500"/>
                  </a:lnTo>
                  <a:cubicBezTo>
                    <a:pt x="206670" y="698500"/>
                    <a:pt x="196151" y="692451"/>
                    <a:pt x="190430" y="682617"/>
                  </a:cubicBezTo>
                  <a:lnTo>
                    <a:pt x="5712" y="365133"/>
                  </a:lnTo>
                  <a:cubicBezTo>
                    <a:pt x="0" y="355315"/>
                    <a:pt x="0" y="343185"/>
                    <a:pt x="5712" y="333367"/>
                  </a:cubicBezTo>
                  <a:lnTo>
                    <a:pt x="190430" y="15883"/>
                  </a:lnTo>
                  <a:cubicBezTo>
                    <a:pt x="196151" y="6049"/>
                    <a:pt x="206670" y="0"/>
                    <a:pt x="218046" y="0"/>
                  </a:cubicBezTo>
                  <a:lnTo>
                    <a:pt x="1352089" y="0"/>
                  </a:lnTo>
                  <a:cubicBezTo>
                    <a:pt x="1363466" y="0"/>
                    <a:pt x="1373984" y="6049"/>
                    <a:pt x="1379706" y="15883"/>
                  </a:cubicBezTo>
                  <a:lnTo>
                    <a:pt x="1564424" y="333367"/>
                  </a:lnTo>
                  <a:cubicBezTo>
                    <a:pt x="1570136" y="343185"/>
                    <a:pt x="1570136" y="355315"/>
                    <a:pt x="1564424" y="365133"/>
                  </a:cubicBezTo>
                  <a:close/>
                </a:path>
              </a:pathLst>
            </a:custGeom>
            <a:gradFill rotWithShape="1">
              <a:gsLst>
                <a:gs pos="0">
                  <a:srgbClr val="999999">
                    <a:alpha val="100000"/>
                  </a:srgbClr>
                </a:gs>
                <a:gs pos="100000">
                  <a:srgbClr val="C5C0C0">
                    <a:alpha val="100000"/>
                  </a:srgbClr>
                </a:gs>
              </a:gsLst>
              <a:lin ang="2700000"/>
            </a:gradFill>
          </p:spPr>
        </p:sp>
        <p:sp>
          <p:nvSpPr>
            <p:cNvPr id="6" name="TextBox 6"/>
            <p:cNvSpPr txBox="1"/>
            <p:nvPr/>
          </p:nvSpPr>
          <p:spPr>
            <a:xfrm>
              <a:off x="114300" y="-38100"/>
              <a:ext cx="1348594" cy="7366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3983830" y="8544677"/>
            <a:ext cx="9720074" cy="1579512"/>
          </a:xfrm>
          <a:custGeom>
            <a:avLst/>
            <a:gdLst/>
            <a:ahLst/>
            <a:cxnLst/>
            <a:rect l="l" t="t" r="r" b="b"/>
            <a:pathLst>
              <a:path w="9720074" h="1579512">
                <a:moveTo>
                  <a:pt x="0" y="0"/>
                </a:moveTo>
                <a:lnTo>
                  <a:pt x="9720074" y="0"/>
                </a:lnTo>
                <a:lnTo>
                  <a:pt x="9720074" y="1579512"/>
                </a:lnTo>
                <a:lnTo>
                  <a:pt x="0" y="1579512"/>
                </a:lnTo>
                <a:lnTo>
                  <a:pt x="0" y="0"/>
                </a:lnTo>
                <a:close/>
              </a:path>
            </a:pathLst>
          </a:custGeom>
          <a:blipFill>
            <a:blip r:embed="rId6">
              <a:alphaModFix amt="40000"/>
            </a:blip>
            <a:stretch>
              <a:fillRect/>
            </a:stretch>
          </a:blipFill>
        </p:spPr>
      </p:sp>
      <p:grpSp>
        <p:nvGrpSpPr>
          <p:cNvPr id="8" name="Group 8"/>
          <p:cNvGrpSpPr/>
          <p:nvPr/>
        </p:nvGrpSpPr>
        <p:grpSpPr>
          <a:xfrm>
            <a:off x="1305211" y="8094993"/>
            <a:ext cx="7368136" cy="2029196"/>
            <a:chOff x="0" y="0"/>
            <a:chExt cx="3728292" cy="1026777"/>
          </a:xfrm>
        </p:grpSpPr>
        <p:sp>
          <p:nvSpPr>
            <p:cNvPr id="9" name="Freeform 9"/>
            <p:cNvSpPr/>
            <p:nvPr/>
          </p:nvSpPr>
          <p:spPr>
            <a:xfrm>
              <a:off x="0" y="0"/>
              <a:ext cx="3728292" cy="1026777"/>
            </a:xfrm>
            <a:custGeom>
              <a:avLst/>
              <a:gdLst/>
              <a:ahLst/>
              <a:cxnLst/>
              <a:rect l="l" t="t" r="r" b="b"/>
              <a:pathLst>
                <a:path w="3728292" h="1026777">
                  <a:moveTo>
                    <a:pt x="3525092" y="0"/>
                  </a:moveTo>
                  <a:cubicBezTo>
                    <a:pt x="3637316" y="0"/>
                    <a:pt x="3728292" y="229852"/>
                    <a:pt x="3728292" y="513389"/>
                  </a:cubicBezTo>
                  <a:cubicBezTo>
                    <a:pt x="3728292" y="796925"/>
                    <a:pt x="3637316" y="1026777"/>
                    <a:pt x="3525092" y="1026777"/>
                  </a:cubicBezTo>
                  <a:lnTo>
                    <a:pt x="203200" y="1026777"/>
                  </a:lnTo>
                  <a:cubicBezTo>
                    <a:pt x="90976" y="1026777"/>
                    <a:pt x="0" y="796925"/>
                    <a:pt x="0" y="513389"/>
                  </a:cubicBezTo>
                  <a:cubicBezTo>
                    <a:pt x="0" y="229852"/>
                    <a:pt x="90976" y="0"/>
                    <a:pt x="203200" y="0"/>
                  </a:cubicBezTo>
                  <a:close/>
                </a:path>
              </a:pathLst>
            </a:custGeom>
            <a:gradFill rotWithShape="1">
              <a:gsLst>
                <a:gs pos="0">
                  <a:srgbClr val="999999">
                    <a:alpha val="100000"/>
                  </a:srgbClr>
                </a:gs>
                <a:gs pos="100000">
                  <a:srgbClr val="C5C0C0">
                    <a:alpha val="100000"/>
                  </a:srgbClr>
                </a:gs>
              </a:gsLst>
              <a:lin ang="2700000"/>
            </a:gradFill>
            <a:ln w="19050" cap="sq">
              <a:solidFill>
                <a:srgbClr val="59585C"/>
              </a:solidFill>
              <a:prstDash val="solid"/>
              <a:miter/>
            </a:ln>
          </p:spPr>
        </p:sp>
        <p:sp>
          <p:nvSpPr>
            <p:cNvPr id="10" name="TextBox 10"/>
            <p:cNvSpPr txBox="1"/>
            <p:nvPr/>
          </p:nvSpPr>
          <p:spPr>
            <a:xfrm>
              <a:off x="0" y="-38100"/>
              <a:ext cx="3728292" cy="1064877"/>
            </a:xfrm>
            <a:prstGeom prst="rect">
              <a:avLst/>
            </a:prstGeom>
          </p:spPr>
          <p:txBody>
            <a:bodyPr lIns="50800" tIns="50800" rIns="50800" bIns="50800" rtlCol="0" anchor="ctr"/>
            <a:lstStyle/>
            <a:p>
              <a:pPr algn="ctr">
                <a:lnSpc>
                  <a:spcPts val="2440"/>
                </a:lnSpc>
              </a:pPr>
              <a:endParaRPr/>
            </a:p>
          </p:txBody>
        </p:sp>
      </p:grpSp>
      <p:sp>
        <p:nvSpPr>
          <p:cNvPr id="11" name="Freeform 11"/>
          <p:cNvSpPr/>
          <p:nvPr/>
        </p:nvSpPr>
        <p:spPr>
          <a:xfrm>
            <a:off x="4902423" y="8258725"/>
            <a:ext cx="540500" cy="540500"/>
          </a:xfrm>
          <a:custGeom>
            <a:avLst/>
            <a:gdLst/>
            <a:ahLst/>
            <a:cxnLst/>
            <a:rect l="l" t="t" r="r" b="b"/>
            <a:pathLst>
              <a:path w="540500" h="540500">
                <a:moveTo>
                  <a:pt x="0" y="0"/>
                </a:moveTo>
                <a:lnTo>
                  <a:pt x="540501" y="0"/>
                </a:lnTo>
                <a:lnTo>
                  <a:pt x="540501" y="540501"/>
                </a:lnTo>
                <a:lnTo>
                  <a:pt x="0" y="5405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2" name="Group 12"/>
          <p:cNvGrpSpPr/>
          <p:nvPr/>
        </p:nvGrpSpPr>
        <p:grpSpPr>
          <a:xfrm>
            <a:off x="11731154" y="-1834428"/>
            <a:ext cx="7113752" cy="711375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CFD"/>
            </a:solidFill>
            <a:ln w="12700">
              <a:solidFill>
                <a:srgbClr val="000000"/>
              </a:solidFill>
            </a:ln>
          </p:spPr>
        </p:sp>
      </p:grpSp>
      <p:grpSp>
        <p:nvGrpSpPr>
          <p:cNvPr id="14" name="Group 14"/>
          <p:cNvGrpSpPr/>
          <p:nvPr/>
        </p:nvGrpSpPr>
        <p:grpSpPr>
          <a:xfrm>
            <a:off x="11731154" y="5242350"/>
            <a:ext cx="7113752" cy="711375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FAFA"/>
            </a:solidFill>
            <a:ln w="12700">
              <a:solidFill>
                <a:srgbClr val="000000"/>
              </a:solidFill>
            </a:ln>
          </p:spPr>
        </p:sp>
      </p:grpSp>
      <p:grpSp>
        <p:nvGrpSpPr>
          <p:cNvPr id="16" name="Group 16"/>
          <p:cNvGrpSpPr/>
          <p:nvPr/>
        </p:nvGrpSpPr>
        <p:grpSpPr>
          <a:xfrm>
            <a:off x="10730599" y="1144201"/>
            <a:ext cx="7968045" cy="7885499"/>
            <a:chOff x="0" y="0"/>
            <a:chExt cx="812800" cy="804380"/>
          </a:xfrm>
        </p:grpSpPr>
        <p:sp>
          <p:nvSpPr>
            <p:cNvPr id="17" name="Freeform 17"/>
            <p:cNvSpPr/>
            <p:nvPr/>
          </p:nvSpPr>
          <p:spPr>
            <a:xfrm>
              <a:off x="0" y="0"/>
              <a:ext cx="812800" cy="804380"/>
            </a:xfrm>
            <a:custGeom>
              <a:avLst/>
              <a:gdLst/>
              <a:ahLst/>
              <a:cxnLst/>
              <a:rect l="l" t="t" r="r" b="b"/>
              <a:pathLst>
                <a:path w="812800" h="804380">
                  <a:moveTo>
                    <a:pt x="406400" y="0"/>
                  </a:moveTo>
                  <a:cubicBezTo>
                    <a:pt x="181951" y="0"/>
                    <a:pt x="0" y="180067"/>
                    <a:pt x="0" y="402190"/>
                  </a:cubicBezTo>
                  <a:cubicBezTo>
                    <a:pt x="0" y="624313"/>
                    <a:pt x="181951" y="804380"/>
                    <a:pt x="406400" y="804380"/>
                  </a:cubicBezTo>
                  <a:cubicBezTo>
                    <a:pt x="630849" y="804380"/>
                    <a:pt x="812800" y="624313"/>
                    <a:pt x="812800" y="402190"/>
                  </a:cubicBezTo>
                  <a:cubicBezTo>
                    <a:pt x="812800" y="180067"/>
                    <a:pt x="630849" y="0"/>
                    <a:pt x="406400" y="0"/>
                  </a:cubicBezTo>
                  <a:close/>
                </a:path>
              </a:pathLst>
            </a:custGeom>
            <a:solidFill>
              <a:srgbClr val="E9E9EA"/>
            </a:solidFill>
            <a:ln w="12700">
              <a:solidFill>
                <a:srgbClr val="000000"/>
              </a:solidFill>
            </a:ln>
          </p:spPr>
        </p:sp>
      </p:grpSp>
      <p:grpSp>
        <p:nvGrpSpPr>
          <p:cNvPr id="18" name="Group 18"/>
          <p:cNvGrpSpPr/>
          <p:nvPr/>
        </p:nvGrpSpPr>
        <p:grpSpPr>
          <a:xfrm>
            <a:off x="11693072" y="2121950"/>
            <a:ext cx="6043099" cy="604309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52" r="-52"/>
              </a:stretch>
            </a:blipFill>
            <a:ln w="219075" cap="sq">
              <a:solidFill>
                <a:srgbClr val="D0D2D3"/>
              </a:solidFill>
              <a:prstDash val="solid"/>
              <a:miter/>
            </a:ln>
          </p:spPr>
        </p:sp>
      </p:grpSp>
      <p:sp>
        <p:nvSpPr>
          <p:cNvPr id="20" name="TextBox 20"/>
          <p:cNvSpPr txBox="1"/>
          <p:nvPr/>
        </p:nvSpPr>
        <p:spPr>
          <a:xfrm>
            <a:off x="800927" y="2675395"/>
            <a:ext cx="8743492" cy="2114550"/>
          </a:xfrm>
          <a:prstGeom prst="rect">
            <a:avLst/>
          </a:prstGeom>
        </p:spPr>
        <p:txBody>
          <a:bodyPr lIns="0" tIns="0" rIns="0" bIns="0" rtlCol="0" anchor="t">
            <a:spAutoFit/>
          </a:bodyPr>
          <a:lstStyle/>
          <a:p>
            <a:pPr algn="ctr">
              <a:lnSpc>
                <a:spcPts val="7800"/>
              </a:lnSpc>
            </a:pPr>
            <a:r>
              <a:rPr lang="en-US" sz="6500" b="1">
                <a:solidFill>
                  <a:srgbClr val="FFFFFF"/>
                </a:solidFill>
                <a:latin typeface="Arial Bold"/>
                <a:ea typeface="Arial Bold"/>
                <a:cs typeface="Arial Bold"/>
                <a:sym typeface="Arial Bold"/>
              </a:rPr>
              <a:t>Köszönöm a megtisztelő figyelmet!</a:t>
            </a:r>
          </a:p>
        </p:txBody>
      </p:sp>
      <p:sp>
        <p:nvSpPr>
          <p:cNvPr id="21" name="TextBox 21"/>
          <p:cNvSpPr txBox="1"/>
          <p:nvPr/>
        </p:nvSpPr>
        <p:spPr>
          <a:xfrm>
            <a:off x="2412927" y="5004342"/>
            <a:ext cx="5518090" cy="655372"/>
          </a:xfrm>
          <a:prstGeom prst="rect">
            <a:avLst/>
          </a:prstGeom>
        </p:spPr>
        <p:txBody>
          <a:bodyPr wrap="square" lIns="0" tIns="0" rIns="0" bIns="0" rtlCol="0" anchor="t">
            <a:spAutoFit/>
          </a:bodyPr>
          <a:lstStyle/>
          <a:p>
            <a:pPr algn="ctr">
              <a:lnSpc>
                <a:spcPts val="5599"/>
              </a:lnSpc>
              <a:spcBef>
                <a:spcPct val="0"/>
              </a:spcBef>
            </a:pPr>
            <a:r>
              <a:rPr lang="hu-HU" sz="3999" spc="399" dirty="0">
                <a:solidFill>
                  <a:srgbClr val="FFFFFF"/>
                </a:solidFill>
                <a:latin typeface="Arial"/>
                <a:ea typeface="Arial"/>
                <a:cs typeface="Arial"/>
                <a:sym typeface="Arial"/>
              </a:rPr>
              <a:t>Dr. Sövegjártó Luca</a:t>
            </a:r>
            <a:endParaRPr lang="en-US" sz="3999" spc="399" dirty="0">
              <a:solidFill>
                <a:srgbClr val="FFFFFF"/>
              </a:solidFill>
              <a:latin typeface="Arial"/>
              <a:ea typeface="Arial"/>
              <a:cs typeface="Arial"/>
              <a:sym typeface="Arial"/>
            </a:endParaRPr>
          </a:p>
        </p:txBody>
      </p:sp>
      <p:sp>
        <p:nvSpPr>
          <p:cNvPr id="22" name="TextBox 22"/>
          <p:cNvSpPr txBox="1"/>
          <p:nvPr/>
        </p:nvSpPr>
        <p:spPr>
          <a:xfrm>
            <a:off x="1555276" y="8684170"/>
            <a:ext cx="6868005" cy="573427"/>
          </a:xfrm>
          <a:prstGeom prst="rect">
            <a:avLst/>
          </a:prstGeom>
        </p:spPr>
        <p:txBody>
          <a:bodyPr wrap="square" lIns="0" tIns="0" rIns="0" bIns="0" rtlCol="0" anchor="t">
            <a:spAutoFit/>
          </a:bodyPr>
          <a:lstStyle/>
          <a:p>
            <a:pPr algn="ctr">
              <a:lnSpc>
                <a:spcPts val="4900"/>
              </a:lnSpc>
              <a:spcBef>
                <a:spcPct val="0"/>
              </a:spcBef>
            </a:pPr>
            <a:r>
              <a:rPr lang="hu-HU" sz="3500" spc="350" dirty="0" err="1">
                <a:solidFill>
                  <a:srgbClr val="FFFFFF"/>
                </a:solidFill>
                <a:latin typeface="Arial"/>
                <a:ea typeface="Arial"/>
                <a:cs typeface="Arial"/>
                <a:sym typeface="Arial"/>
              </a:rPr>
              <a:t>allami.foepitesz</a:t>
            </a:r>
            <a:r>
              <a:rPr lang="en-US" sz="3500" spc="350" dirty="0">
                <a:solidFill>
                  <a:srgbClr val="FFFFFF"/>
                </a:solidFill>
                <a:latin typeface="Arial"/>
                <a:ea typeface="Arial"/>
                <a:cs typeface="Arial"/>
                <a:sym typeface="Arial"/>
              </a:rPr>
              <a:t>@vas.gov.hu</a:t>
            </a:r>
          </a:p>
        </p:txBody>
      </p:sp>
      <p:sp>
        <p:nvSpPr>
          <p:cNvPr id="23" name="TextBox 23"/>
          <p:cNvSpPr txBox="1"/>
          <p:nvPr/>
        </p:nvSpPr>
        <p:spPr>
          <a:xfrm>
            <a:off x="2210833" y="9382058"/>
            <a:ext cx="5922278" cy="491481"/>
          </a:xfrm>
          <a:prstGeom prst="rect">
            <a:avLst/>
          </a:prstGeom>
        </p:spPr>
        <p:txBody>
          <a:bodyPr lIns="0" tIns="0" rIns="0" bIns="0" rtlCol="0" anchor="t">
            <a:spAutoFit/>
          </a:bodyPr>
          <a:lstStyle/>
          <a:p>
            <a:pPr algn="ctr">
              <a:lnSpc>
                <a:spcPts val="4200"/>
              </a:lnSpc>
              <a:spcBef>
                <a:spcPct val="0"/>
              </a:spcBef>
            </a:pPr>
            <a:r>
              <a:rPr lang="en-US" sz="3000" spc="300" dirty="0">
                <a:solidFill>
                  <a:srgbClr val="FFFFFF"/>
                </a:solidFill>
                <a:latin typeface="Arial"/>
                <a:ea typeface="Arial"/>
                <a:cs typeface="Arial"/>
                <a:sym typeface="Arial"/>
              </a:rPr>
              <a:t>06-</a:t>
            </a:r>
            <a:r>
              <a:rPr lang="hu-HU" sz="3000" spc="300" dirty="0">
                <a:solidFill>
                  <a:srgbClr val="FFFFFF"/>
                </a:solidFill>
                <a:latin typeface="Arial"/>
                <a:ea typeface="Arial"/>
                <a:cs typeface="Arial"/>
                <a:sym typeface="Arial"/>
              </a:rPr>
              <a:t>30</a:t>
            </a:r>
            <a:r>
              <a:rPr lang="en-US" sz="3000" spc="300" dirty="0">
                <a:solidFill>
                  <a:srgbClr val="FFFFFF"/>
                </a:solidFill>
                <a:latin typeface="Arial"/>
                <a:ea typeface="Arial"/>
                <a:cs typeface="Arial"/>
                <a:sym typeface="Arial"/>
              </a:rPr>
              <a:t>/</a:t>
            </a:r>
            <a:r>
              <a:rPr lang="hu-HU" sz="3000" spc="300" dirty="0">
                <a:solidFill>
                  <a:srgbClr val="FFFFFF"/>
                </a:solidFill>
                <a:latin typeface="Arial"/>
                <a:ea typeface="Arial"/>
                <a:cs typeface="Arial"/>
                <a:sym typeface="Arial"/>
              </a:rPr>
              <a:t>716-6569</a:t>
            </a:r>
            <a:endParaRPr lang="en-US" sz="3000" spc="300" dirty="0">
              <a:solidFill>
                <a:srgbClr val="FFFFFF"/>
              </a:solidFill>
              <a:latin typeface="Arial"/>
              <a:ea typeface="Arial"/>
              <a:cs typeface="Arial"/>
              <a:sym typeface="Arial"/>
            </a:endParaRPr>
          </a:p>
        </p:txBody>
      </p:sp>
      <p:sp>
        <p:nvSpPr>
          <p:cNvPr id="24" name="TextBox 24"/>
          <p:cNvSpPr txBox="1"/>
          <p:nvPr/>
        </p:nvSpPr>
        <p:spPr>
          <a:xfrm>
            <a:off x="183395" y="6169672"/>
            <a:ext cx="9978557" cy="1391653"/>
          </a:xfrm>
          <a:prstGeom prst="rect">
            <a:avLst/>
          </a:prstGeom>
        </p:spPr>
        <p:txBody>
          <a:bodyPr lIns="0" tIns="0" rIns="0" bIns="0" rtlCol="0" anchor="t">
            <a:spAutoFit/>
          </a:bodyPr>
          <a:lstStyle/>
          <a:p>
            <a:pPr algn="ctr">
              <a:lnSpc>
                <a:spcPts val="3470"/>
              </a:lnSpc>
            </a:pPr>
            <a:r>
              <a:rPr lang="en-US" sz="3470" spc="347" dirty="0">
                <a:solidFill>
                  <a:srgbClr val="FFFFFF"/>
                </a:solidFill>
                <a:latin typeface="Arial"/>
                <a:ea typeface="Arial"/>
                <a:cs typeface="Arial"/>
                <a:sym typeface="Arial"/>
              </a:rPr>
              <a:t>Vas </a:t>
            </a:r>
            <a:r>
              <a:rPr lang="en-US" sz="3470" spc="347" dirty="0" err="1">
                <a:solidFill>
                  <a:srgbClr val="FFFFFF"/>
                </a:solidFill>
                <a:latin typeface="Arial"/>
                <a:ea typeface="Arial"/>
                <a:cs typeface="Arial"/>
                <a:sym typeface="Arial"/>
              </a:rPr>
              <a:t>Vármegyei</a:t>
            </a:r>
            <a:r>
              <a:rPr lang="en-US" sz="3470" spc="347" dirty="0">
                <a:solidFill>
                  <a:srgbClr val="FFFFFF"/>
                </a:solidFill>
                <a:latin typeface="Arial"/>
                <a:ea typeface="Arial"/>
                <a:cs typeface="Arial"/>
                <a:sym typeface="Arial"/>
              </a:rPr>
              <a:t> </a:t>
            </a:r>
            <a:r>
              <a:rPr lang="en-US" sz="3470" spc="347" dirty="0" err="1">
                <a:solidFill>
                  <a:srgbClr val="FFFFFF"/>
                </a:solidFill>
                <a:latin typeface="Arial"/>
                <a:ea typeface="Arial"/>
                <a:cs typeface="Arial"/>
                <a:sym typeface="Arial"/>
              </a:rPr>
              <a:t>Kormányhivatal</a:t>
            </a:r>
            <a:endParaRPr lang="en-US" sz="3470" spc="347" dirty="0">
              <a:solidFill>
                <a:srgbClr val="FFFFFF"/>
              </a:solidFill>
              <a:latin typeface="Arial"/>
              <a:ea typeface="Arial"/>
              <a:cs typeface="Arial"/>
              <a:sym typeface="Arial"/>
            </a:endParaRPr>
          </a:p>
          <a:p>
            <a:pPr algn="ctr">
              <a:lnSpc>
                <a:spcPts val="3470"/>
              </a:lnSpc>
            </a:pPr>
            <a:r>
              <a:rPr lang="hu-HU" sz="3470" spc="347" dirty="0">
                <a:solidFill>
                  <a:srgbClr val="FFFFFF"/>
                </a:solidFill>
                <a:latin typeface="Arial"/>
                <a:ea typeface="Arial"/>
                <a:cs typeface="Arial"/>
                <a:sym typeface="Arial"/>
              </a:rPr>
              <a:t>Állami Főépítészi Iroda</a:t>
            </a:r>
            <a:endParaRPr lang="en-US" sz="3470" spc="347" dirty="0">
              <a:solidFill>
                <a:srgbClr val="FFFFFF"/>
              </a:solidFill>
              <a:latin typeface="Arial"/>
              <a:ea typeface="Arial"/>
              <a:cs typeface="Arial"/>
              <a:sym typeface="Arial"/>
            </a:endParaRPr>
          </a:p>
          <a:p>
            <a:pPr algn="ctr">
              <a:lnSpc>
                <a:spcPts val="3470"/>
              </a:lnSpc>
              <a:spcBef>
                <a:spcPct val="0"/>
              </a:spcBef>
            </a:pPr>
            <a:r>
              <a:rPr lang="hu-HU" sz="3470" spc="347" dirty="0">
                <a:solidFill>
                  <a:srgbClr val="FFFFFF"/>
                </a:solidFill>
                <a:latin typeface="Arial"/>
                <a:ea typeface="Arial"/>
                <a:cs typeface="Arial"/>
                <a:sym typeface="Arial"/>
              </a:rPr>
              <a:t>Jogi szakügyintéző</a:t>
            </a:r>
            <a:endParaRPr lang="en-US" sz="3470" spc="347" dirty="0">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4883316" y="455918"/>
            <a:ext cx="9594684" cy="1490310"/>
            <a:chOff x="0" y="0"/>
            <a:chExt cx="13445084" cy="285623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0" y="-47625"/>
              <a:ext cx="13445084" cy="2903862"/>
            </a:xfrm>
            <a:prstGeom prst="rect">
              <a:avLst/>
            </a:prstGeom>
          </p:spPr>
          <p:txBody>
            <a:bodyPr lIns="0" tIns="0" rIns="0" bIns="0" rtlCol="0" anchor="b"/>
            <a:lstStyle/>
            <a:p>
              <a:pPr algn="ctr">
                <a:lnSpc>
                  <a:spcPts val="5400"/>
                </a:lnSpc>
              </a:pPr>
              <a:r>
                <a:rPr lang="hu-HU" sz="5000" dirty="0">
                  <a:solidFill>
                    <a:schemeClr val="bg1"/>
                  </a:solidFill>
                  <a:latin typeface="Arial" panose="020B0604020202020204" pitchFamily="34" charset="0"/>
                  <a:ea typeface="Arial"/>
                  <a:cs typeface="Arial" panose="020B0604020202020204" pitchFamily="34" charset="0"/>
                  <a:sym typeface="Arial"/>
                </a:rPr>
                <a:t>Telekalakítás szakkérdés vizsgálat és az ÁFI</a:t>
              </a:r>
              <a:endParaRPr lang="en-US" sz="5000" dirty="0">
                <a:solidFill>
                  <a:schemeClr val="bg1"/>
                </a:solidFill>
                <a:latin typeface="Arial" panose="020B0604020202020204" pitchFamily="34" charset="0"/>
                <a:ea typeface="Arial"/>
                <a:cs typeface="Arial" panose="020B0604020202020204" pitchFamily="34" charset="0"/>
                <a:sym typeface="Arial"/>
              </a:endParaRPr>
            </a:p>
          </p:txBody>
        </p:sp>
      </p:grpSp>
      <p:sp>
        <p:nvSpPr>
          <p:cNvPr id="5" name="Freeform 5"/>
          <p:cNvSpPr/>
          <p:nvPr/>
        </p:nvSpPr>
        <p:spPr>
          <a:xfrm flipH="1">
            <a:off x="11908376" y="-119175"/>
            <a:ext cx="6379624" cy="4130807"/>
          </a:xfrm>
          <a:custGeom>
            <a:avLst/>
            <a:gdLst/>
            <a:ahLst/>
            <a:cxnLst/>
            <a:rect l="l" t="t" r="r" b="b"/>
            <a:pathLst>
              <a:path w="6379624" h="4130807">
                <a:moveTo>
                  <a:pt x="6379624" y="0"/>
                </a:moveTo>
                <a:lnTo>
                  <a:pt x="0" y="0"/>
                </a:lnTo>
                <a:lnTo>
                  <a:pt x="0" y="4130807"/>
                </a:lnTo>
                <a:lnTo>
                  <a:pt x="6379624" y="4130807"/>
                </a:lnTo>
                <a:lnTo>
                  <a:pt x="6379624"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10" name="TextBox 10"/>
          <p:cNvSpPr txBox="1"/>
          <p:nvPr/>
        </p:nvSpPr>
        <p:spPr>
          <a:xfrm>
            <a:off x="-338562" y="1571723"/>
            <a:ext cx="4627815" cy="692497"/>
          </a:xfrm>
          <a:prstGeom prst="rect">
            <a:avLst/>
          </a:prstGeom>
        </p:spPr>
        <p:txBody>
          <a:bodyPr lIns="0" tIns="0" rIns="0" bIns="0" rtlCol="0" anchor="t">
            <a:spAutoFit/>
          </a:bodyPr>
          <a:lstStyle/>
          <a:p>
            <a:pPr marL="0" lvl="0" indent="0" algn="ctr">
              <a:lnSpc>
                <a:spcPts val="2680"/>
              </a:lnSpc>
            </a:pPr>
            <a:r>
              <a:rPr lang="en-US" sz="2680">
                <a:solidFill>
                  <a:schemeClr val="bg1"/>
                </a:solidFill>
                <a:latin typeface="Arial" panose="020B0604020202020204" pitchFamily="34" charset="0"/>
                <a:ea typeface="Trajan Pro"/>
                <a:cs typeface="Arial" panose="020B0604020202020204" pitchFamily="34" charset="0"/>
                <a:sym typeface="Trajan Pro"/>
              </a:rPr>
              <a:t>Vas Vármegyei Kormányhivatal</a:t>
            </a:r>
          </a:p>
        </p:txBody>
      </p:sp>
      <p:sp>
        <p:nvSpPr>
          <p:cNvPr id="11" name="Freeform 11"/>
          <p:cNvSpPr/>
          <p:nvPr/>
        </p:nvSpPr>
        <p:spPr>
          <a:xfrm flipV="1">
            <a:off x="-1214466" y="6480490"/>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500733" y="4036481"/>
            <a:ext cx="15304708" cy="6398483"/>
            <a:chOff x="0" y="0"/>
            <a:chExt cx="26312822" cy="12262940"/>
          </a:xfrm>
        </p:grpSpPr>
        <p:sp>
          <p:nvSpPr>
            <p:cNvPr id="13" name="Freeform 13"/>
            <p:cNvSpPr/>
            <p:nvPr/>
          </p:nvSpPr>
          <p:spPr>
            <a:xfrm>
              <a:off x="0" y="0"/>
              <a:ext cx="25171713" cy="10946933"/>
            </a:xfrm>
            <a:custGeom>
              <a:avLst/>
              <a:gdLst/>
              <a:ahLst/>
              <a:cxnLst/>
              <a:rect l="l" t="t" r="r" b="b"/>
              <a:pathLst>
                <a:path w="25171713" h="10946933">
                  <a:moveTo>
                    <a:pt x="0" y="0"/>
                  </a:moveTo>
                  <a:lnTo>
                    <a:pt x="25171713" y="0"/>
                  </a:lnTo>
                  <a:lnTo>
                    <a:pt x="25171713" y="10946933"/>
                  </a:lnTo>
                  <a:lnTo>
                    <a:pt x="0" y="10946933"/>
                  </a:lnTo>
                  <a:close/>
                </a:path>
              </a:pathLst>
            </a:custGeom>
            <a:solidFill>
              <a:srgbClr val="000000">
                <a:alpha val="0"/>
              </a:srgbClr>
            </a:solidFill>
          </p:spPr>
        </p:sp>
        <p:sp>
          <p:nvSpPr>
            <p:cNvPr id="14" name="TextBox 14"/>
            <p:cNvSpPr txBox="1"/>
            <p:nvPr/>
          </p:nvSpPr>
          <p:spPr>
            <a:xfrm>
              <a:off x="1141109" y="1287431"/>
              <a:ext cx="25171713" cy="10975509"/>
            </a:xfrm>
            <a:prstGeom prst="rect">
              <a:avLst/>
            </a:prstGeom>
          </p:spPr>
          <p:txBody>
            <a:bodyPr lIns="0" tIns="0" rIns="0" bIns="0" rtlCol="0" anchor="b"/>
            <a:lstStyle/>
            <a:p>
              <a:pPr lvl="0">
                <a:lnSpc>
                  <a:spcPct val="90000"/>
                </a:lnSpc>
                <a:spcBef>
                  <a:spcPts val="1000"/>
                </a:spcBef>
              </a:pPr>
              <a:r>
                <a:rPr lang="hu-HU" sz="3600" dirty="0">
                  <a:solidFill>
                    <a:schemeClr val="bg1"/>
                  </a:solidFill>
                  <a:latin typeface="Arial" panose="020B0604020202020204" pitchFamily="34" charset="0"/>
                  <a:cs typeface="Arial" panose="020B0604020202020204" pitchFamily="34" charset="0"/>
                </a:rPr>
                <a:t>R. 23/B. § (1) A telekalakítási engedélyezési eljárásokban vizsgálni kell – a (2) bekezdésben meghatározott esetet kivéve –, hogy a telekalakítás </a:t>
              </a:r>
            </a:p>
            <a:p>
              <a:pPr marL="228600" lvl="0" indent="-228600">
                <a:lnSpc>
                  <a:spcPct val="90000"/>
                </a:lnSpc>
                <a:spcBef>
                  <a:spcPts val="1000"/>
                </a:spcBef>
                <a:buFont typeface="Arial" panose="020B0604020202020204" pitchFamily="34" charset="0"/>
                <a:buChar char="•"/>
              </a:pPr>
              <a:r>
                <a:rPr lang="hu-HU" sz="3600" dirty="0">
                  <a:solidFill>
                    <a:schemeClr val="bg1"/>
                  </a:solidFill>
                  <a:latin typeface="Arial" panose="020B0604020202020204" pitchFamily="34" charset="0"/>
                  <a:cs typeface="Arial" panose="020B0604020202020204" pitchFamily="34" charset="0"/>
                </a:rPr>
                <a:t>a) a Méptv. valamint a Magyarország és egyes kiemelt térségeinek területrendezési tervéről szóló törvény telekalakításra és telekméretre vonatkozó előírásainak,</a:t>
              </a:r>
            </a:p>
            <a:p>
              <a:pPr marL="228600" lvl="0" indent="-228600">
                <a:lnSpc>
                  <a:spcPct val="90000"/>
                </a:lnSpc>
                <a:spcBef>
                  <a:spcPts val="1000"/>
                </a:spcBef>
                <a:buFont typeface="Arial" panose="020B0604020202020204" pitchFamily="34" charset="0"/>
                <a:buChar char="•"/>
              </a:pPr>
              <a:r>
                <a:rPr lang="hu-HU" sz="3600" dirty="0">
                  <a:solidFill>
                    <a:schemeClr val="bg1"/>
                  </a:solidFill>
                  <a:latin typeface="Arial" panose="020B0604020202020204" pitchFamily="34" charset="0"/>
                  <a:cs typeface="Arial" panose="020B0604020202020204" pitchFamily="34" charset="0"/>
                </a:rPr>
                <a:t>b) a településrendezési és építési követelményekről szóló kormányrendeletben és a 23/E–23/J. §-ban foglaltaknak, valamint</a:t>
              </a:r>
            </a:p>
            <a:p>
              <a:pPr marL="228600" lvl="0" indent="-228600">
                <a:lnSpc>
                  <a:spcPct val="90000"/>
                </a:lnSpc>
                <a:spcBef>
                  <a:spcPts val="1000"/>
                </a:spcBef>
                <a:buFont typeface="Arial" panose="020B0604020202020204" pitchFamily="34" charset="0"/>
                <a:buChar char="•"/>
              </a:pPr>
              <a:r>
                <a:rPr lang="hu-HU" sz="3600" dirty="0">
                  <a:solidFill>
                    <a:schemeClr val="bg1"/>
                  </a:solidFill>
                  <a:latin typeface="Arial" panose="020B0604020202020204" pitchFamily="34" charset="0"/>
                  <a:cs typeface="Arial" panose="020B0604020202020204" pitchFamily="34" charset="0"/>
                </a:rPr>
                <a:t>c) a </a:t>
              </a:r>
              <a:r>
                <a:rPr lang="hu-HU" sz="3600" u="sng" dirty="0">
                  <a:solidFill>
                    <a:schemeClr val="bg1"/>
                  </a:solidFill>
                  <a:latin typeface="Arial" panose="020B0604020202020204" pitchFamily="34" charset="0"/>
                  <a:cs typeface="Arial" panose="020B0604020202020204" pitchFamily="34" charset="0"/>
                </a:rPr>
                <a:t>telekméretre, telekmélységre, telekszélességre, telek megengedett legnagyobb beépítettségére, a telken elhelyezhető épületek számára, valamint az épületek tervezett telekhatártól való távolságára vonatkozó </a:t>
              </a:r>
              <a:r>
                <a:rPr lang="hu-HU" sz="3600" dirty="0">
                  <a:solidFill>
                    <a:schemeClr val="bg1"/>
                  </a:solidFill>
                  <a:latin typeface="Arial" panose="020B0604020202020204" pitchFamily="34" charset="0"/>
                  <a:cs typeface="Arial" panose="020B0604020202020204" pitchFamily="34" charset="0"/>
                </a:rPr>
                <a:t>helyi településrendezési és építési követelményeknek</a:t>
              </a:r>
            </a:p>
            <a:p>
              <a:pPr lvl="0">
                <a:lnSpc>
                  <a:spcPct val="90000"/>
                </a:lnSpc>
                <a:spcBef>
                  <a:spcPts val="1000"/>
                </a:spcBef>
              </a:pPr>
              <a:r>
                <a:rPr lang="hu-HU" sz="3600" dirty="0">
                  <a:solidFill>
                    <a:schemeClr val="bg1"/>
                  </a:solidFill>
                  <a:latin typeface="Arial" panose="020B0604020202020204" pitchFamily="34" charset="0"/>
                  <a:cs typeface="Arial" panose="020B0604020202020204" pitchFamily="34" charset="0"/>
                </a:rPr>
                <a:t>megfelel-e.</a:t>
              </a:r>
            </a:p>
            <a:p>
              <a:pPr algn="just">
                <a:lnSpc>
                  <a:spcPts val="2160"/>
                </a:lnSpc>
              </a:pPr>
              <a:endParaRPr lang="en-US" sz="3000" dirty="0">
                <a:solidFill>
                  <a:schemeClr val="bg1"/>
                </a:solidFill>
                <a:latin typeface="Arial" panose="020B0604020202020204" pitchFamily="34" charset="0"/>
                <a:ea typeface="Arial"/>
                <a:cs typeface="Arial" panose="020B0604020202020204" pitchFamily="34" charset="0"/>
                <a:sym typeface="Arial"/>
              </a:endParaRPr>
            </a:p>
          </p:txBody>
        </p:sp>
      </p:grpSp>
    </p:spTree>
    <p:extLst>
      <p:ext uri="{BB962C8B-B14F-4D97-AF65-F5344CB8AC3E}">
        <p14:creationId xmlns:p14="http://schemas.microsoft.com/office/powerpoint/2010/main" val="3845902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2514600" y="3314700"/>
            <a:ext cx="11125199" cy="1946071"/>
            <a:chOff x="-3319295" y="0"/>
            <a:chExt cx="16764380" cy="920868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3319295" y="2856236"/>
              <a:ext cx="16190259" cy="6352451"/>
            </a:xfrm>
            <a:prstGeom prst="rect">
              <a:avLst/>
            </a:prstGeom>
          </p:spPr>
          <p:txBody>
            <a:bodyPr lIns="0" tIns="0" rIns="0" bIns="0" rtlCol="0" anchor="b"/>
            <a:lstStyle/>
            <a:p>
              <a:pPr algn="ctr">
                <a:lnSpc>
                  <a:spcPts val="5400"/>
                </a:lnSpc>
              </a:pPr>
              <a:r>
                <a:rPr lang="hu-HU" sz="5000" dirty="0">
                  <a:solidFill>
                    <a:srgbClr val="FFFFFF"/>
                  </a:solidFill>
                  <a:latin typeface="Arial"/>
                  <a:cs typeface="Arial"/>
                  <a:sym typeface="Arial"/>
                </a:rPr>
                <a:t>Paraméterek és építési hely</a:t>
              </a:r>
              <a:endParaRPr lang="en-US" sz="5000" dirty="0">
                <a:solidFill>
                  <a:srgbClr val="FFFFFF"/>
                </a:solidFill>
                <a:latin typeface="Arial"/>
                <a:cs typeface="Arial"/>
                <a:sym typeface="Arial"/>
              </a:endParaRPr>
            </a:p>
          </p:txBody>
        </p:sp>
      </p:gr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2"/>
              <a:stretch>
                <a:fillRect t="-1883" b="-1883"/>
              </a:stretch>
            </a:blipFill>
          </p:spPr>
        </p:sp>
      </p:gr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dirty="0">
                <a:solidFill>
                  <a:srgbClr val="FFFFFF">
                    <a:alpha val="72941"/>
                  </a:srgbClr>
                </a:solidFill>
                <a:latin typeface="Trajan Pro"/>
                <a:ea typeface="Trajan Pro"/>
                <a:cs typeface="Trajan Pro"/>
                <a:sym typeface="Trajan Pro"/>
              </a:rPr>
              <a:t>Vas </a:t>
            </a:r>
            <a:r>
              <a:rPr lang="en-US" sz="2680" dirty="0" err="1">
                <a:solidFill>
                  <a:srgbClr val="FFFFFF">
                    <a:alpha val="72941"/>
                  </a:srgbClr>
                </a:solidFill>
                <a:latin typeface="Trajan Pro"/>
                <a:ea typeface="Trajan Pro"/>
                <a:cs typeface="Trajan Pro"/>
                <a:sym typeface="Trajan Pro"/>
              </a:rPr>
              <a:t>Vármegyei</a:t>
            </a:r>
            <a:r>
              <a:rPr lang="en-US" sz="2680" dirty="0">
                <a:solidFill>
                  <a:srgbClr val="FFFFFF">
                    <a:alpha val="72941"/>
                  </a:srgbClr>
                </a:solidFill>
                <a:latin typeface="Trajan Pro"/>
                <a:ea typeface="Trajan Pro"/>
                <a:cs typeface="Trajan Pro"/>
                <a:sym typeface="Trajan Pro"/>
              </a:rPr>
              <a:t> </a:t>
            </a:r>
            <a:r>
              <a:rPr lang="en-US" sz="2680" dirty="0" err="1">
                <a:solidFill>
                  <a:srgbClr val="FFFFFF">
                    <a:alpha val="72941"/>
                  </a:srgbClr>
                </a:solidFill>
                <a:latin typeface="Trajan Pro"/>
                <a:ea typeface="Trajan Pro"/>
                <a:cs typeface="Trajan Pro"/>
                <a:sym typeface="Trajan Pro"/>
              </a:rPr>
              <a:t>Kormányhivatal</a:t>
            </a:r>
            <a:endParaRPr lang="en-US" sz="2680" dirty="0">
              <a:solidFill>
                <a:srgbClr val="FFFFFF">
                  <a:alpha val="72941"/>
                </a:srgbClr>
              </a:solidFill>
              <a:latin typeface="Trajan Pro"/>
              <a:ea typeface="Trajan Pro"/>
              <a:cs typeface="Trajan Pro"/>
              <a:sym typeface="Trajan Pro"/>
            </a:endParaRPr>
          </a:p>
        </p:txBody>
      </p:sp>
      <p:sp>
        <p:nvSpPr>
          <p:cNvPr id="11" name="Freeform 11"/>
          <p:cNvSpPr/>
          <p:nvPr/>
        </p:nvSpPr>
        <p:spPr>
          <a:xfrm flipV="1">
            <a:off x="-1214466" y="6480490"/>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157800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4167081" y="135907"/>
            <a:ext cx="7015295" cy="1490310"/>
            <a:chOff x="0" y="0"/>
            <a:chExt cx="13445084" cy="285623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0" y="-47625"/>
              <a:ext cx="13445084" cy="2903862"/>
            </a:xfrm>
            <a:prstGeom prst="rect">
              <a:avLst/>
            </a:prstGeom>
          </p:spPr>
          <p:txBody>
            <a:bodyPr lIns="0" tIns="0" rIns="0" bIns="0" rtlCol="0" anchor="b"/>
            <a:lstStyle/>
            <a:p>
              <a:pPr algn="ctr">
                <a:lnSpc>
                  <a:spcPts val="5400"/>
                </a:lnSpc>
              </a:pPr>
              <a:r>
                <a:rPr lang="hu-HU" sz="5000" dirty="0">
                  <a:solidFill>
                    <a:srgbClr val="FFFFFF"/>
                  </a:solidFill>
                  <a:latin typeface="Arial"/>
                  <a:ea typeface="Arial"/>
                  <a:cs typeface="Arial"/>
                  <a:sym typeface="Arial"/>
                </a:rPr>
                <a:t>Kialakult állapot</a:t>
              </a:r>
              <a:endParaRPr lang="en-US" sz="5000" dirty="0">
                <a:solidFill>
                  <a:srgbClr val="FFFFFF"/>
                </a:solidFill>
                <a:latin typeface="Arial"/>
                <a:ea typeface="Arial"/>
                <a:cs typeface="Arial"/>
                <a:sym typeface="Arial"/>
              </a:endParaRPr>
            </a:p>
          </p:txBody>
        </p:sp>
      </p:grpSp>
      <p:grpSp>
        <p:nvGrpSpPr>
          <p:cNvPr id="5" name="Group 5"/>
          <p:cNvGrpSpPr/>
          <p:nvPr/>
        </p:nvGrpSpPr>
        <p:grpSpPr>
          <a:xfrm rot="5400000">
            <a:off x="7683326" y="1657350"/>
            <a:ext cx="1892647" cy="17259300"/>
            <a:chOff x="0" y="0"/>
            <a:chExt cx="2038648" cy="18590706"/>
          </a:xfrm>
        </p:grpSpPr>
        <p:sp>
          <p:nvSpPr>
            <p:cNvPr id="6" name="Freeform 6"/>
            <p:cNvSpPr/>
            <p:nvPr/>
          </p:nvSpPr>
          <p:spPr>
            <a:xfrm>
              <a:off x="0" y="0"/>
              <a:ext cx="2038648" cy="18590706"/>
            </a:xfrm>
            <a:custGeom>
              <a:avLst/>
              <a:gdLst/>
              <a:ahLst/>
              <a:cxnLst/>
              <a:rect l="l" t="t" r="r" b="b"/>
              <a:pathLst>
                <a:path w="2038648" h="18590706">
                  <a:moveTo>
                    <a:pt x="0" y="0"/>
                  </a:moveTo>
                  <a:lnTo>
                    <a:pt x="2038648" y="0"/>
                  </a:lnTo>
                  <a:lnTo>
                    <a:pt x="2038648" y="18590706"/>
                  </a:lnTo>
                  <a:lnTo>
                    <a:pt x="0" y="18590706"/>
                  </a:lnTo>
                  <a:close/>
                </a:path>
              </a:pathLst>
            </a:custGeom>
            <a:solidFill>
              <a:srgbClr val="FCFCFD">
                <a:alpha val="80000"/>
              </a:srgbClr>
            </a:solidFill>
          </p:spPr>
        </p:sp>
      </p:grpSp>
      <p:grpSp>
        <p:nvGrpSpPr>
          <p:cNvPr id="7" name="Group 7"/>
          <p:cNvGrpSpPr/>
          <p:nvPr/>
        </p:nvGrpSpPr>
        <p:grpSpPr>
          <a:xfrm>
            <a:off x="1257921" y="135907"/>
            <a:ext cx="1434849" cy="1381321"/>
            <a:chOff x="0" y="0"/>
            <a:chExt cx="26193237" cy="25216078"/>
          </a:xfrm>
        </p:grpSpPr>
        <p:sp>
          <p:nvSpPr>
            <p:cNvPr id="8" name="Freeform 8"/>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2"/>
              <a:stretch>
                <a:fillRect t="-1883" b="-1883"/>
              </a:stretch>
            </a:blipFill>
          </p:spPr>
        </p:sp>
      </p:grpSp>
      <p:grpSp>
        <p:nvGrpSpPr>
          <p:cNvPr id="9" name="Group 9"/>
          <p:cNvGrpSpPr/>
          <p:nvPr/>
        </p:nvGrpSpPr>
        <p:grpSpPr>
          <a:xfrm>
            <a:off x="190726" y="2565218"/>
            <a:ext cx="12500141" cy="6530975"/>
            <a:chOff x="0" y="0"/>
            <a:chExt cx="23957003" cy="12516866"/>
          </a:xfrm>
        </p:grpSpPr>
        <p:sp>
          <p:nvSpPr>
            <p:cNvPr id="10" name="Freeform 10"/>
            <p:cNvSpPr/>
            <p:nvPr/>
          </p:nvSpPr>
          <p:spPr>
            <a:xfrm>
              <a:off x="0" y="0"/>
              <a:ext cx="23957003" cy="12516865"/>
            </a:xfrm>
            <a:custGeom>
              <a:avLst/>
              <a:gdLst/>
              <a:ahLst/>
              <a:cxnLst/>
              <a:rect l="l" t="t" r="r" b="b"/>
              <a:pathLst>
                <a:path w="23957003" h="12516865">
                  <a:moveTo>
                    <a:pt x="0" y="0"/>
                  </a:moveTo>
                  <a:lnTo>
                    <a:pt x="23957003" y="0"/>
                  </a:lnTo>
                  <a:lnTo>
                    <a:pt x="23957003" y="12516865"/>
                  </a:lnTo>
                  <a:lnTo>
                    <a:pt x="0" y="12516865"/>
                  </a:lnTo>
                  <a:close/>
                </a:path>
              </a:pathLst>
            </a:custGeom>
            <a:solidFill>
              <a:srgbClr val="000000">
                <a:alpha val="0"/>
              </a:srgbClr>
            </a:solidFill>
          </p:spPr>
        </p:sp>
        <p:sp>
          <p:nvSpPr>
            <p:cNvPr id="11" name="TextBox 11"/>
            <p:cNvSpPr txBox="1"/>
            <p:nvPr/>
          </p:nvSpPr>
          <p:spPr>
            <a:xfrm>
              <a:off x="0" y="-28575"/>
              <a:ext cx="23957003" cy="12545441"/>
            </a:xfrm>
            <a:prstGeom prst="rect">
              <a:avLst/>
            </a:prstGeom>
          </p:spPr>
          <p:txBody>
            <a:bodyPr lIns="0" tIns="0" rIns="0" bIns="0" rtlCol="0" anchor="b"/>
            <a:lstStyle/>
            <a:p>
              <a:pPr algn="just">
                <a:lnSpc>
                  <a:spcPts val="2160"/>
                </a:lnSpc>
              </a:pPr>
              <a:endParaRPr lang="en-US" sz="3000" dirty="0">
                <a:solidFill>
                  <a:srgbClr val="FFFFFF"/>
                </a:solidFill>
                <a:latin typeface="Arial"/>
                <a:ea typeface="Arial"/>
                <a:cs typeface="Arial"/>
                <a:sym typeface="Arial"/>
              </a:endParaRPr>
            </a:p>
          </p:txBody>
        </p:sp>
      </p:grpSp>
      <p:grpSp>
        <p:nvGrpSpPr>
          <p:cNvPr id="12" name="Group 12"/>
          <p:cNvGrpSpPr/>
          <p:nvPr/>
        </p:nvGrpSpPr>
        <p:grpSpPr>
          <a:xfrm>
            <a:off x="13785189" y="3326852"/>
            <a:ext cx="4125024" cy="4125024"/>
            <a:chOff x="0" y="0"/>
            <a:chExt cx="812800" cy="812800"/>
          </a:xfrm>
        </p:grpSpPr>
        <p:sp>
          <p:nvSpPr>
            <p:cNvPr id="13" name="Freeform 13"/>
            <p:cNvSpPr/>
            <p:nvPr/>
          </p:nvSpPr>
          <p:spPr>
            <a:xfrm>
              <a:off x="0" y="0"/>
              <a:ext cx="812800" cy="812800"/>
            </a:xfrm>
            <a:custGeom>
              <a:avLst/>
              <a:gdLst/>
              <a:ahLst/>
              <a:cxnLst/>
              <a:rect l="l" t="t" r="r" b="b"/>
              <a:pathLst>
                <a:path w="812800" h="812800">
                  <a:moveTo>
                    <a:pt x="43167" y="0"/>
                  </a:moveTo>
                  <a:lnTo>
                    <a:pt x="769633" y="0"/>
                  </a:lnTo>
                  <a:cubicBezTo>
                    <a:pt x="793474" y="0"/>
                    <a:pt x="812800" y="19326"/>
                    <a:pt x="812800" y="43167"/>
                  </a:cubicBezTo>
                  <a:lnTo>
                    <a:pt x="812800" y="769633"/>
                  </a:lnTo>
                  <a:cubicBezTo>
                    <a:pt x="812800" y="793474"/>
                    <a:pt x="793474" y="812800"/>
                    <a:pt x="769633" y="812800"/>
                  </a:cubicBezTo>
                  <a:lnTo>
                    <a:pt x="43167" y="812800"/>
                  </a:lnTo>
                  <a:cubicBezTo>
                    <a:pt x="19326" y="812800"/>
                    <a:pt x="0" y="793474"/>
                    <a:pt x="0" y="769633"/>
                  </a:cubicBezTo>
                  <a:lnTo>
                    <a:pt x="0" y="43167"/>
                  </a:lnTo>
                  <a:cubicBezTo>
                    <a:pt x="0" y="19326"/>
                    <a:pt x="19326" y="0"/>
                    <a:pt x="43167" y="0"/>
                  </a:cubicBezTo>
                  <a:close/>
                </a:path>
              </a:pathLst>
            </a:custGeom>
            <a:solidFill>
              <a:srgbClr val="FCFCFD"/>
            </a:solidFill>
            <a:ln w="12700">
              <a:solidFill>
                <a:srgbClr val="000000"/>
              </a:solidFill>
            </a:ln>
          </p:spPr>
        </p:sp>
      </p:grpSp>
      <p:sp>
        <p:nvSpPr>
          <p:cNvPr id="14" name="TextBox 14"/>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grpSp>
        <p:nvGrpSpPr>
          <p:cNvPr id="15" name="Group 15"/>
          <p:cNvGrpSpPr/>
          <p:nvPr/>
        </p:nvGrpSpPr>
        <p:grpSpPr>
          <a:xfrm>
            <a:off x="13995441" y="3537104"/>
            <a:ext cx="3704519" cy="3704519"/>
            <a:chOff x="0" y="0"/>
            <a:chExt cx="812800" cy="812800"/>
          </a:xfrm>
        </p:grpSpPr>
        <p:sp>
          <p:nvSpPr>
            <p:cNvPr id="16" name="Freeform 16"/>
            <p:cNvSpPr/>
            <p:nvPr/>
          </p:nvSpPr>
          <p:spPr>
            <a:xfrm>
              <a:off x="0" y="0"/>
              <a:ext cx="812800" cy="812800"/>
            </a:xfrm>
            <a:custGeom>
              <a:avLst/>
              <a:gdLst/>
              <a:ahLst/>
              <a:cxnLst/>
              <a:rect l="l" t="t" r="r" b="b"/>
              <a:pathLst>
                <a:path w="812800" h="812800">
                  <a:moveTo>
                    <a:pt x="48067" y="0"/>
                  </a:moveTo>
                  <a:lnTo>
                    <a:pt x="764733" y="0"/>
                  </a:lnTo>
                  <a:cubicBezTo>
                    <a:pt x="791280" y="0"/>
                    <a:pt x="812800" y="21520"/>
                    <a:pt x="812800" y="48067"/>
                  </a:cubicBezTo>
                  <a:lnTo>
                    <a:pt x="812800" y="764733"/>
                  </a:lnTo>
                  <a:cubicBezTo>
                    <a:pt x="812800" y="791280"/>
                    <a:pt x="791280" y="812800"/>
                    <a:pt x="764733" y="812800"/>
                  </a:cubicBezTo>
                  <a:lnTo>
                    <a:pt x="48067" y="812800"/>
                  </a:lnTo>
                  <a:cubicBezTo>
                    <a:pt x="21520" y="812800"/>
                    <a:pt x="0" y="791280"/>
                    <a:pt x="0" y="764733"/>
                  </a:cubicBezTo>
                  <a:lnTo>
                    <a:pt x="0" y="48067"/>
                  </a:lnTo>
                  <a:cubicBezTo>
                    <a:pt x="0" y="21520"/>
                    <a:pt x="21520" y="0"/>
                    <a:pt x="48067" y="0"/>
                  </a:cubicBezTo>
                  <a:close/>
                </a:path>
              </a:pathLst>
            </a:custGeom>
            <a:solidFill>
              <a:srgbClr val="000000">
                <a:alpha val="0"/>
              </a:srgbClr>
            </a:solidFill>
            <a:ln w="12700">
              <a:solidFill>
                <a:srgbClr val="000000"/>
              </a:solidFill>
            </a:ln>
          </p:spPr>
        </p:sp>
      </p:grpSp>
      <p:sp>
        <p:nvSpPr>
          <p:cNvPr id="17" name="Freeform 17"/>
          <p:cNvSpPr/>
          <p:nvPr/>
        </p:nvSpPr>
        <p:spPr>
          <a:xfrm flipH="1">
            <a:off x="9517305" y="56062"/>
            <a:ext cx="8675660" cy="5617490"/>
          </a:xfrm>
          <a:custGeom>
            <a:avLst/>
            <a:gdLst/>
            <a:ahLst/>
            <a:cxnLst/>
            <a:rect l="l" t="t" r="r" b="b"/>
            <a:pathLst>
              <a:path w="8675660" h="5617490">
                <a:moveTo>
                  <a:pt x="8675660" y="0"/>
                </a:moveTo>
                <a:lnTo>
                  <a:pt x="0" y="0"/>
                </a:lnTo>
                <a:lnTo>
                  <a:pt x="0" y="5617489"/>
                </a:lnTo>
                <a:lnTo>
                  <a:pt x="8675660" y="5617489"/>
                </a:lnTo>
                <a:lnTo>
                  <a:pt x="867566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sp>
      <p:sp>
        <p:nvSpPr>
          <p:cNvPr id="18" name="Téglalap 17">
            <a:extLst>
              <a:ext uri="{FF2B5EF4-FFF2-40B4-BE49-F238E27FC236}">
                <a16:creationId xmlns:a16="http://schemas.microsoft.com/office/drawing/2014/main" id="{954CC6A9-5402-418C-9D81-782AA4A32996}"/>
              </a:ext>
            </a:extLst>
          </p:cNvPr>
          <p:cNvSpPr/>
          <p:nvPr/>
        </p:nvSpPr>
        <p:spPr>
          <a:xfrm>
            <a:off x="377787" y="2953044"/>
            <a:ext cx="9144000" cy="2177006"/>
          </a:xfrm>
          <a:prstGeom prst="rect">
            <a:avLst/>
          </a:prstGeom>
        </p:spPr>
        <p:txBody>
          <a:bodyPr>
            <a:spAutoFit/>
          </a:bodyPr>
          <a:lstStyle/>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Telekalakítás és építés előírásainak megkülönböztetése</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u-HU"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Inkább pontos adatok megadása (pl.: k vagy min. 5 m) </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u-HU"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új épület/építmény esetén</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u-HU"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Elő-, oldal- és hátsókert</a:t>
            </a:r>
          </a:p>
        </p:txBody>
      </p:sp>
      <p:pic>
        <p:nvPicPr>
          <p:cNvPr id="19" name="Kép 18">
            <a:extLst>
              <a:ext uri="{FF2B5EF4-FFF2-40B4-BE49-F238E27FC236}">
                <a16:creationId xmlns:a16="http://schemas.microsoft.com/office/drawing/2014/main" id="{C5BE3DB1-1A2B-434D-BF3B-1D8B0EA41026}"/>
              </a:ext>
            </a:extLst>
          </p:cNvPr>
          <p:cNvPicPr>
            <a:picLocks noChangeAspect="1"/>
          </p:cNvPicPr>
          <p:nvPr/>
        </p:nvPicPr>
        <p:blipFill>
          <a:blip r:embed="rId5"/>
          <a:stretch>
            <a:fillRect/>
          </a:stretch>
        </p:blipFill>
        <p:spPr>
          <a:xfrm>
            <a:off x="8610600" y="1879118"/>
            <a:ext cx="9356088" cy="657281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4883316" y="455918"/>
            <a:ext cx="7015295" cy="1490310"/>
            <a:chOff x="0" y="0"/>
            <a:chExt cx="13445084" cy="285623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0" y="-47625"/>
              <a:ext cx="13445084" cy="2903862"/>
            </a:xfrm>
            <a:prstGeom prst="rect">
              <a:avLst/>
            </a:prstGeom>
          </p:spPr>
          <p:txBody>
            <a:bodyPr lIns="0" tIns="0" rIns="0" bIns="0" rtlCol="0" anchor="b"/>
            <a:lstStyle/>
            <a:p>
              <a:pPr algn="ctr">
                <a:lnSpc>
                  <a:spcPts val="5400"/>
                </a:lnSpc>
              </a:pPr>
              <a:r>
                <a:rPr lang="hu-HU" sz="5400" dirty="0">
                  <a:solidFill>
                    <a:schemeClr val="bg1"/>
                  </a:solidFill>
                </a:rPr>
                <a:t>Előírások I. </a:t>
              </a:r>
              <a:endParaRPr lang="en-US" sz="5000" dirty="0">
                <a:solidFill>
                  <a:schemeClr val="bg1"/>
                </a:solidFill>
                <a:latin typeface="Arial"/>
                <a:ea typeface="Arial"/>
                <a:cs typeface="Arial"/>
                <a:sym typeface="Arial"/>
              </a:endParaRPr>
            </a:p>
          </p:txBody>
        </p:sp>
      </p:grpSp>
      <p:sp>
        <p:nvSpPr>
          <p:cNvPr id="5" name="Freeform 5"/>
          <p:cNvSpPr/>
          <p:nvPr/>
        </p:nvSpPr>
        <p:spPr>
          <a:xfrm flipH="1">
            <a:off x="11908376" y="-119175"/>
            <a:ext cx="6379624" cy="4130807"/>
          </a:xfrm>
          <a:custGeom>
            <a:avLst/>
            <a:gdLst/>
            <a:ahLst/>
            <a:cxnLst/>
            <a:rect l="l" t="t" r="r" b="b"/>
            <a:pathLst>
              <a:path w="6379624" h="4130807">
                <a:moveTo>
                  <a:pt x="6379624" y="0"/>
                </a:moveTo>
                <a:lnTo>
                  <a:pt x="0" y="0"/>
                </a:lnTo>
                <a:lnTo>
                  <a:pt x="0" y="4130807"/>
                </a:lnTo>
                <a:lnTo>
                  <a:pt x="6379624" y="4130807"/>
                </a:lnTo>
                <a:lnTo>
                  <a:pt x="6379624"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sp>
        <p:nvSpPr>
          <p:cNvPr id="11" name="Freeform 11"/>
          <p:cNvSpPr/>
          <p:nvPr/>
        </p:nvSpPr>
        <p:spPr>
          <a:xfrm flipV="1">
            <a:off x="-1214466" y="6480490"/>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533025" y="2333913"/>
            <a:ext cx="13133946" cy="2945193"/>
            <a:chOff x="0" y="0"/>
            <a:chExt cx="25171713" cy="10946933"/>
          </a:xfrm>
        </p:grpSpPr>
        <p:sp>
          <p:nvSpPr>
            <p:cNvPr id="13" name="Freeform 13"/>
            <p:cNvSpPr/>
            <p:nvPr/>
          </p:nvSpPr>
          <p:spPr>
            <a:xfrm>
              <a:off x="0" y="0"/>
              <a:ext cx="25171713" cy="10946933"/>
            </a:xfrm>
            <a:custGeom>
              <a:avLst/>
              <a:gdLst/>
              <a:ahLst/>
              <a:cxnLst/>
              <a:rect l="l" t="t" r="r" b="b"/>
              <a:pathLst>
                <a:path w="25171713" h="10946933">
                  <a:moveTo>
                    <a:pt x="0" y="0"/>
                  </a:moveTo>
                  <a:lnTo>
                    <a:pt x="25171713" y="0"/>
                  </a:lnTo>
                  <a:lnTo>
                    <a:pt x="25171713" y="10946933"/>
                  </a:lnTo>
                  <a:lnTo>
                    <a:pt x="0" y="10946933"/>
                  </a:lnTo>
                  <a:close/>
                </a:path>
              </a:pathLst>
            </a:custGeom>
            <a:solidFill>
              <a:srgbClr val="000000">
                <a:alpha val="0"/>
              </a:srgbClr>
            </a:solidFill>
          </p:spPr>
        </p:sp>
        <p:sp>
          <p:nvSpPr>
            <p:cNvPr id="14" name="TextBox 14"/>
            <p:cNvSpPr txBox="1"/>
            <p:nvPr/>
          </p:nvSpPr>
          <p:spPr>
            <a:xfrm>
              <a:off x="0" y="-28575"/>
              <a:ext cx="25171713" cy="10975508"/>
            </a:xfrm>
            <a:prstGeom prst="rect">
              <a:avLst/>
            </a:prstGeom>
          </p:spPr>
          <p:txBody>
            <a:bodyPr lIns="0" tIns="0" rIns="0" bIns="0" rtlCol="0" anchor="b"/>
            <a:lstStyle/>
            <a:p>
              <a:pPr marL="228600" lvl="0" indent="-228600">
                <a:lnSpc>
                  <a:spcPct val="90000"/>
                </a:lnSpc>
                <a:spcBef>
                  <a:spcPts val="1000"/>
                </a:spcBef>
                <a:buFont typeface="Arial" panose="020B0604020202020204" pitchFamily="34" charset="0"/>
                <a:buChar char="•"/>
              </a:pPr>
              <a:r>
                <a:rPr lang="hu-HU" sz="2800" dirty="0">
                  <a:solidFill>
                    <a:schemeClr val="bg1"/>
                  </a:solidFill>
                  <a:latin typeface="Arial" panose="020B0604020202020204" pitchFamily="34" charset="0"/>
                  <a:cs typeface="Arial" panose="020B0604020202020204" pitchFamily="34" charset="0"/>
                </a:rPr>
                <a:t>Lke1 építési övezetek (80 db)</a:t>
              </a:r>
            </a:p>
            <a:p>
              <a:pPr marL="228600" lvl="0" indent="-228600">
                <a:lnSpc>
                  <a:spcPct val="90000"/>
                </a:lnSpc>
                <a:spcBef>
                  <a:spcPts val="1000"/>
                </a:spcBef>
                <a:buFont typeface="Arial" panose="020B0604020202020204" pitchFamily="34" charset="0"/>
                <a:buChar char="•"/>
              </a:pPr>
              <a:r>
                <a:rPr lang="hu-HU" sz="2800" dirty="0">
                  <a:solidFill>
                    <a:schemeClr val="bg1"/>
                  </a:solidFill>
                  <a:latin typeface="Arial" panose="020B0604020202020204" pitchFamily="34" charset="0"/>
                  <a:cs typeface="Arial" panose="020B0604020202020204" pitchFamily="34" charset="0"/>
                </a:rPr>
                <a:t>Összesen 27 db táblázat</a:t>
              </a:r>
              <a:endParaRPr lang="hu-HU" sz="2800" dirty="0">
                <a:solidFill>
                  <a:prstClr val="black"/>
                </a:solidFill>
                <a:latin typeface="Arial" panose="020B0604020202020204" pitchFamily="34" charset="0"/>
                <a:cs typeface="Arial" panose="020B0604020202020204" pitchFamily="34" charset="0"/>
              </a:endParaRPr>
            </a:p>
            <a:p>
              <a:pPr algn="just">
                <a:lnSpc>
                  <a:spcPts val="2160"/>
                </a:lnSpc>
              </a:pPr>
              <a:endParaRPr lang="en-US" sz="3000" dirty="0">
                <a:solidFill>
                  <a:srgbClr val="FFFFFF"/>
                </a:solidFill>
                <a:latin typeface="Arial"/>
                <a:ea typeface="Arial"/>
                <a:cs typeface="Arial"/>
                <a:sym typeface="Arial"/>
              </a:endParaRPr>
            </a:p>
          </p:txBody>
        </p:sp>
      </p:grpSp>
      <p:pic>
        <p:nvPicPr>
          <p:cNvPr id="15" name="Kép 14">
            <a:extLst>
              <a:ext uri="{FF2B5EF4-FFF2-40B4-BE49-F238E27FC236}">
                <a16:creationId xmlns:a16="http://schemas.microsoft.com/office/drawing/2014/main" id="{9F35A976-231D-4E5D-958B-5F928EF57E3F}"/>
              </a:ext>
            </a:extLst>
          </p:cNvPr>
          <p:cNvPicPr>
            <a:picLocks noChangeAspect="1"/>
          </p:cNvPicPr>
          <p:nvPr/>
        </p:nvPicPr>
        <p:blipFill>
          <a:blip r:embed="rId5"/>
          <a:stretch>
            <a:fillRect/>
          </a:stretch>
        </p:blipFill>
        <p:spPr>
          <a:xfrm>
            <a:off x="12236729" y="190402"/>
            <a:ext cx="5722917" cy="10047539"/>
          </a:xfrm>
          <a:prstGeom prst="rect">
            <a:avLst/>
          </a:prstGeom>
        </p:spPr>
      </p:pic>
    </p:spTree>
    <p:extLst>
      <p:ext uri="{BB962C8B-B14F-4D97-AF65-F5344CB8AC3E}">
        <p14:creationId xmlns:p14="http://schemas.microsoft.com/office/powerpoint/2010/main" val="2822125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4883316" y="455918"/>
            <a:ext cx="7015295" cy="1490310"/>
            <a:chOff x="0" y="0"/>
            <a:chExt cx="13445084" cy="285623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0" y="-47625"/>
              <a:ext cx="13445084" cy="2903862"/>
            </a:xfrm>
            <a:prstGeom prst="rect">
              <a:avLst/>
            </a:prstGeom>
          </p:spPr>
          <p:txBody>
            <a:bodyPr lIns="0" tIns="0" rIns="0" bIns="0" rtlCol="0" anchor="b"/>
            <a:lstStyle/>
            <a:p>
              <a:pPr algn="ctr">
                <a:lnSpc>
                  <a:spcPts val="5400"/>
                </a:lnSpc>
              </a:pPr>
              <a:r>
                <a:rPr lang="hu-HU" sz="5000" dirty="0">
                  <a:solidFill>
                    <a:srgbClr val="FFFFFF"/>
                  </a:solidFill>
                  <a:latin typeface="Arial"/>
                  <a:ea typeface="Arial"/>
                  <a:cs typeface="Arial"/>
                  <a:sym typeface="Arial"/>
                </a:rPr>
                <a:t>Előírások II.</a:t>
              </a:r>
              <a:endParaRPr lang="en-US" sz="5000" dirty="0">
                <a:solidFill>
                  <a:srgbClr val="FFFFFF"/>
                </a:solidFill>
                <a:latin typeface="Arial"/>
                <a:ea typeface="Arial"/>
                <a:cs typeface="Arial"/>
                <a:sym typeface="Arial"/>
              </a:endParaRPr>
            </a:p>
          </p:txBody>
        </p:sp>
      </p:grpSp>
      <p:sp>
        <p:nvSpPr>
          <p:cNvPr id="5" name="Freeform 5"/>
          <p:cNvSpPr/>
          <p:nvPr/>
        </p:nvSpPr>
        <p:spPr>
          <a:xfrm flipH="1">
            <a:off x="11908376" y="-119175"/>
            <a:ext cx="6379624" cy="4130807"/>
          </a:xfrm>
          <a:custGeom>
            <a:avLst/>
            <a:gdLst/>
            <a:ahLst/>
            <a:cxnLst/>
            <a:rect l="l" t="t" r="r" b="b"/>
            <a:pathLst>
              <a:path w="6379624" h="4130807">
                <a:moveTo>
                  <a:pt x="6379624" y="0"/>
                </a:moveTo>
                <a:lnTo>
                  <a:pt x="0" y="0"/>
                </a:lnTo>
                <a:lnTo>
                  <a:pt x="0" y="4130807"/>
                </a:lnTo>
                <a:lnTo>
                  <a:pt x="6379624" y="4130807"/>
                </a:lnTo>
                <a:lnTo>
                  <a:pt x="6379624"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sp>
        <p:nvSpPr>
          <p:cNvPr id="11" name="Freeform 11"/>
          <p:cNvSpPr/>
          <p:nvPr/>
        </p:nvSpPr>
        <p:spPr>
          <a:xfrm flipV="1">
            <a:off x="-1214466" y="6480490"/>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1964242" y="2834068"/>
            <a:ext cx="13133946" cy="5711825"/>
            <a:chOff x="0" y="0"/>
            <a:chExt cx="25171713" cy="10946933"/>
          </a:xfrm>
        </p:grpSpPr>
        <p:sp>
          <p:nvSpPr>
            <p:cNvPr id="13" name="Freeform 13"/>
            <p:cNvSpPr/>
            <p:nvPr/>
          </p:nvSpPr>
          <p:spPr>
            <a:xfrm>
              <a:off x="0" y="0"/>
              <a:ext cx="25171713" cy="10946933"/>
            </a:xfrm>
            <a:custGeom>
              <a:avLst/>
              <a:gdLst/>
              <a:ahLst/>
              <a:cxnLst/>
              <a:rect l="l" t="t" r="r" b="b"/>
              <a:pathLst>
                <a:path w="25171713" h="10946933">
                  <a:moveTo>
                    <a:pt x="0" y="0"/>
                  </a:moveTo>
                  <a:lnTo>
                    <a:pt x="25171713" y="0"/>
                  </a:lnTo>
                  <a:lnTo>
                    <a:pt x="25171713" y="10946933"/>
                  </a:lnTo>
                  <a:lnTo>
                    <a:pt x="0" y="10946933"/>
                  </a:lnTo>
                  <a:close/>
                </a:path>
              </a:pathLst>
            </a:custGeom>
            <a:solidFill>
              <a:srgbClr val="000000">
                <a:alpha val="0"/>
              </a:srgbClr>
            </a:solidFill>
          </p:spPr>
          <p:txBody>
            <a:bodyPr/>
            <a:lstStyle/>
            <a:p>
              <a:pPr marL="285750" indent="-285750">
                <a:buFont typeface="Arial" panose="020B0604020202020204" pitchFamily="34" charset="0"/>
                <a:buChar char="•"/>
              </a:pPr>
              <a:r>
                <a:rPr lang="hu-HU" sz="3200" dirty="0">
                  <a:solidFill>
                    <a:schemeClr val="bg1"/>
                  </a:solidFill>
                  <a:latin typeface="Arial" panose="020B0604020202020204" pitchFamily="34" charset="0"/>
                  <a:cs typeface="Arial" panose="020B0604020202020204" pitchFamily="34" charset="0"/>
                </a:rPr>
                <a:t>Az egyes paraméterek esetén annak meghatározása, hogy min. vagy </a:t>
              </a:r>
              <a:r>
                <a:rPr lang="hu-HU" sz="3200" dirty="0" err="1">
                  <a:solidFill>
                    <a:schemeClr val="bg1"/>
                  </a:solidFill>
                  <a:latin typeface="Arial" panose="020B0604020202020204" pitchFamily="34" charset="0"/>
                  <a:cs typeface="Arial" panose="020B0604020202020204" pitchFamily="34" charset="0"/>
                </a:rPr>
                <a:t>max</a:t>
              </a:r>
              <a:r>
                <a:rPr lang="hu-HU" sz="3200" dirty="0">
                  <a:solidFill>
                    <a:schemeClr val="bg1"/>
                  </a:solidFill>
                  <a:latin typeface="Arial" panose="020B0604020202020204" pitchFamily="34" charset="0"/>
                  <a:cs typeface="Arial" panose="020B0604020202020204" pitchFamily="34" charset="0"/>
                </a:rPr>
                <a:t>. értékről van-e szó</a:t>
              </a:r>
            </a:p>
            <a:p>
              <a:endParaRPr lang="hu-HU" dirty="0"/>
            </a:p>
          </p:txBody>
        </p:sp>
        <p:sp>
          <p:nvSpPr>
            <p:cNvPr id="14" name="TextBox 14"/>
            <p:cNvSpPr txBox="1"/>
            <p:nvPr/>
          </p:nvSpPr>
          <p:spPr>
            <a:xfrm>
              <a:off x="0" y="-28575"/>
              <a:ext cx="25171713" cy="10975508"/>
            </a:xfrm>
            <a:prstGeom prst="rect">
              <a:avLst/>
            </a:prstGeom>
          </p:spPr>
          <p:txBody>
            <a:bodyPr lIns="0" tIns="0" rIns="0" bIns="0" rtlCol="0" anchor="b"/>
            <a:lstStyle/>
            <a:p>
              <a:pPr algn="just">
                <a:lnSpc>
                  <a:spcPts val="2160"/>
                </a:lnSpc>
              </a:pPr>
              <a:endParaRPr lang="en-US" sz="3000" dirty="0">
                <a:solidFill>
                  <a:srgbClr val="FFFFFF"/>
                </a:solidFill>
                <a:latin typeface="Arial"/>
                <a:ea typeface="Arial"/>
                <a:cs typeface="Arial"/>
                <a:sym typeface="Arial"/>
              </a:endParaRPr>
            </a:p>
          </p:txBody>
        </p:sp>
      </p:grpSp>
      <p:sp>
        <p:nvSpPr>
          <p:cNvPr id="15" name="Tartalom helye 3">
            <a:extLst>
              <a:ext uri="{FF2B5EF4-FFF2-40B4-BE49-F238E27FC236}">
                <a16:creationId xmlns:a16="http://schemas.microsoft.com/office/drawing/2014/main" id="{89F648D9-E7BA-4D9F-B95D-A0AB666BDB4A}"/>
              </a:ext>
            </a:extLst>
          </p:cNvPr>
          <p:cNvSpPr txBox="1">
            <a:spLocks/>
          </p:cNvSpPr>
          <p:nvPr/>
        </p:nvSpPr>
        <p:spPr>
          <a:xfrm>
            <a:off x="9062222" y="8375451"/>
            <a:ext cx="5872977" cy="63729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hu-HU" dirty="0">
              <a:solidFill>
                <a:schemeClr val="bg1"/>
              </a:solidFill>
              <a:latin typeface="Arial" panose="020B0604020202020204" pitchFamily="34" charset="0"/>
              <a:cs typeface="Arial" panose="020B0604020202020204" pitchFamily="34" charset="0"/>
            </a:endParaRPr>
          </a:p>
        </p:txBody>
      </p:sp>
      <p:pic>
        <p:nvPicPr>
          <p:cNvPr id="16" name="Kép 15">
            <a:extLst>
              <a:ext uri="{FF2B5EF4-FFF2-40B4-BE49-F238E27FC236}">
                <a16:creationId xmlns:a16="http://schemas.microsoft.com/office/drawing/2014/main" id="{FB0853EF-7D0D-492D-B17C-BEB85E9BD73E}"/>
              </a:ext>
            </a:extLst>
          </p:cNvPr>
          <p:cNvPicPr>
            <a:picLocks noChangeAspect="1"/>
          </p:cNvPicPr>
          <p:nvPr/>
        </p:nvPicPr>
        <p:blipFill>
          <a:blip r:embed="rId5"/>
          <a:stretch>
            <a:fillRect/>
          </a:stretch>
        </p:blipFill>
        <p:spPr>
          <a:xfrm>
            <a:off x="5208113" y="4524866"/>
            <a:ext cx="7934325" cy="3018673"/>
          </a:xfrm>
          <a:prstGeom prst="rect">
            <a:avLst/>
          </a:prstGeom>
        </p:spPr>
      </p:pic>
    </p:spTree>
    <p:extLst>
      <p:ext uri="{BB962C8B-B14F-4D97-AF65-F5344CB8AC3E}">
        <p14:creationId xmlns:p14="http://schemas.microsoft.com/office/powerpoint/2010/main" val="259606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4895222" y="537499"/>
            <a:ext cx="7015295" cy="1490310"/>
            <a:chOff x="0" y="0"/>
            <a:chExt cx="13445084" cy="285623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0" y="-47625"/>
              <a:ext cx="13445084" cy="2903862"/>
            </a:xfrm>
            <a:prstGeom prst="rect">
              <a:avLst/>
            </a:prstGeom>
          </p:spPr>
          <p:txBody>
            <a:bodyPr lIns="0" tIns="0" rIns="0" bIns="0" rtlCol="0" anchor="b"/>
            <a:lstStyle/>
            <a:p>
              <a:pPr algn="ctr">
                <a:lnSpc>
                  <a:spcPts val="5400"/>
                </a:lnSpc>
              </a:pPr>
              <a:r>
                <a:rPr lang="hu-HU" sz="5000" dirty="0">
                  <a:solidFill>
                    <a:srgbClr val="FFFFFF"/>
                  </a:solidFill>
                  <a:latin typeface="Arial"/>
                  <a:ea typeface="Arial"/>
                  <a:cs typeface="Arial"/>
                  <a:sym typeface="Arial"/>
                </a:rPr>
                <a:t>Előírások III.</a:t>
              </a:r>
              <a:endParaRPr lang="en-US" sz="5000" dirty="0">
                <a:solidFill>
                  <a:srgbClr val="FFFFFF"/>
                </a:solidFill>
                <a:latin typeface="Arial"/>
                <a:ea typeface="Arial"/>
                <a:cs typeface="Arial"/>
                <a:sym typeface="Arial"/>
              </a:endParaRPr>
            </a:p>
          </p:txBody>
        </p:sp>
      </p:grpSp>
      <p:sp>
        <p:nvSpPr>
          <p:cNvPr id="5" name="Freeform 5"/>
          <p:cNvSpPr/>
          <p:nvPr/>
        </p:nvSpPr>
        <p:spPr>
          <a:xfrm flipH="1">
            <a:off x="11908376" y="-119175"/>
            <a:ext cx="6379624" cy="4130807"/>
          </a:xfrm>
          <a:custGeom>
            <a:avLst/>
            <a:gdLst/>
            <a:ahLst/>
            <a:cxnLst/>
            <a:rect l="l" t="t" r="r" b="b"/>
            <a:pathLst>
              <a:path w="6379624" h="4130807">
                <a:moveTo>
                  <a:pt x="6379624" y="0"/>
                </a:moveTo>
                <a:lnTo>
                  <a:pt x="0" y="0"/>
                </a:lnTo>
                <a:lnTo>
                  <a:pt x="0" y="4130807"/>
                </a:lnTo>
                <a:lnTo>
                  <a:pt x="6379624" y="4130807"/>
                </a:lnTo>
                <a:lnTo>
                  <a:pt x="6379624"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sp>
        <p:nvSpPr>
          <p:cNvPr id="11" name="Freeform 11"/>
          <p:cNvSpPr/>
          <p:nvPr/>
        </p:nvSpPr>
        <p:spPr>
          <a:xfrm flipV="1">
            <a:off x="-1214466" y="6480490"/>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12" name="Group 12"/>
          <p:cNvGrpSpPr/>
          <p:nvPr/>
        </p:nvGrpSpPr>
        <p:grpSpPr>
          <a:xfrm>
            <a:off x="589912" y="2834068"/>
            <a:ext cx="5963288" cy="5711825"/>
            <a:chOff x="0" y="0"/>
            <a:chExt cx="25171713" cy="10946933"/>
          </a:xfrm>
        </p:grpSpPr>
        <p:sp>
          <p:nvSpPr>
            <p:cNvPr id="13" name="Freeform 13"/>
            <p:cNvSpPr/>
            <p:nvPr/>
          </p:nvSpPr>
          <p:spPr>
            <a:xfrm>
              <a:off x="0" y="0"/>
              <a:ext cx="25171713" cy="10946933"/>
            </a:xfrm>
            <a:custGeom>
              <a:avLst/>
              <a:gdLst/>
              <a:ahLst/>
              <a:cxnLst/>
              <a:rect l="l" t="t" r="r" b="b"/>
              <a:pathLst>
                <a:path w="25171713" h="10946933">
                  <a:moveTo>
                    <a:pt x="0" y="0"/>
                  </a:moveTo>
                  <a:lnTo>
                    <a:pt x="25171713" y="0"/>
                  </a:lnTo>
                  <a:lnTo>
                    <a:pt x="25171713" y="10946933"/>
                  </a:lnTo>
                  <a:lnTo>
                    <a:pt x="0" y="10946933"/>
                  </a:lnTo>
                  <a:close/>
                </a:path>
              </a:pathLst>
            </a:custGeom>
            <a:solidFill>
              <a:srgbClr val="000000">
                <a:alpha val="0"/>
              </a:srgbClr>
            </a:solidFill>
          </p:spPr>
          <p:txBody>
            <a:bodyPr/>
            <a:lstStyle/>
            <a:p>
              <a:pPr marL="285750" indent="-285750">
                <a:buFont typeface="Arial" panose="020B0604020202020204" pitchFamily="34" charset="0"/>
                <a:buChar char="•"/>
              </a:pPr>
              <a:r>
                <a:rPr lang="hu-HU" sz="3200" dirty="0">
                  <a:solidFill>
                    <a:schemeClr val="bg1"/>
                  </a:solidFill>
                  <a:latin typeface="Arial" panose="020B0604020202020204" pitchFamily="34" charset="0"/>
                  <a:cs typeface="Arial" panose="020B0604020202020204" pitchFamily="34" charset="0"/>
                </a:rPr>
                <a:t>Dupla szabályozás szövegben és szabályozási tervlapon, amelyek nem egyeznek</a:t>
              </a:r>
            </a:p>
            <a:p>
              <a:endParaRPr lang="hu-HU" dirty="0"/>
            </a:p>
          </p:txBody>
        </p:sp>
        <p:sp>
          <p:nvSpPr>
            <p:cNvPr id="14" name="TextBox 14"/>
            <p:cNvSpPr txBox="1"/>
            <p:nvPr/>
          </p:nvSpPr>
          <p:spPr>
            <a:xfrm>
              <a:off x="0" y="-28575"/>
              <a:ext cx="25171713" cy="10975508"/>
            </a:xfrm>
            <a:prstGeom prst="rect">
              <a:avLst/>
            </a:prstGeom>
          </p:spPr>
          <p:txBody>
            <a:bodyPr lIns="0" tIns="0" rIns="0" bIns="0" rtlCol="0" anchor="b"/>
            <a:lstStyle/>
            <a:p>
              <a:pPr algn="just">
                <a:lnSpc>
                  <a:spcPts val="2160"/>
                </a:lnSpc>
              </a:pPr>
              <a:endParaRPr lang="en-US" sz="3000" dirty="0">
                <a:solidFill>
                  <a:srgbClr val="FFFFFF"/>
                </a:solidFill>
                <a:latin typeface="Arial"/>
                <a:ea typeface="Arial"/>
                <a:cs typeface="Arial"/>
                <a:sym typeface="Arial"/>
              </a:endParaRPr>
            </a:p>
          </p:txBody>
        </p:sp>
      </p:grpSp>
      <p:pic>
        <p:nvPicPr>
          <p:cNvPr id="15" name="Tartalom helye 5">
            <a:extLst>
              <a:ext uri="{FF2B5EF4-FFF2-40B4-BE49-F238E27FC236}">
                <a16:creationId xmlns:a16="http://schemas.microsoft.com/office/drawing/2014/main" id="{4A5B3DEE-9A45-45D9-818E-D04259EA7AE5}"/>
              </a:ext>
            </a:extLst>
          </p:cNvPr>
          <p:cNvPicPr>
            <a:picLocks noChangeAspect="1"/>
          </p:cNvPicPr>
          <p:nvPr/>
        </p:nvPicPr>
        <p:blipFill>
          <a:blip r:embed="rId5"/>
          <a:stretch>
            <a:fillRect/>
          </a:stretch>
        </p:blipFill>
        <p:spPr>
          <a:xfrm>
            <a:off x="8435526" y="2242969"/>
            <a:ext cx="5963288" cy="3281903"/>
          </a:xfrm>
          <a:prstGeom prst="rect">
            <a:avLst/>
          </a:prstGeom>
        </p:spPr>
      </p:pic>
      <p:pic>
        <p:nvPicPr>
          <p:cNvPr id="16" name="Kép 15">
            <a:extLst>
              <a:ext uri="{FF2B5EF4-FFF2-40B4-BE49-F238E27FC236}">
                <a16:creationId xmlns:a16="http://schemas.microsoft.com/office/drawing/2014/main" id="{1B543DEA-5AED-4E26-B580-9971C48BF5ED}"/>
              </a:ext>
            </a:extLst>
          </p:cNvPr>
          <p:cNvPicPr>
            <a:picLocks noChangeAspect="1"/>
          </p:cNvPicPr>
          <p:nvPr/>
        </p:nvPicPr>
        <p:blipFill>
          <a:blip r:embed="rId6"/>
          <a:stretch>
            <a:fillRect/>
          </a:stretch>
        </p:blipFill>
        <p:spPr>
          <a:xfrm>
            <a:off x="2821398" y="5836088"/>
            <a:ext cx="12645204" cy="3848540"/>
          </a:xfrm>
          <a:prstGeom prst="rect">
            <a:avLst/>
          </a:prstGeom>
        </p:spPr>
      </p:pic>
    </p:spTree>
    <p:extLst>
      <p:ext uri="{BB962C8B-B14F-4D97-AF65-F5344CB8AC3E}">
        <p14:creationId xmlns:p14="http://schemas.microsoft.com/office/powerpoint/2010/main" val="205404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9999">
                <a:alpha val="100000"/>
              </a:srgbClr>
            </a:gs>
            <a:gs pos="100000">
              <a:srgbClr val="C5C0C0">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4883316" y="455918"/>
            <a:ext cx="7015295" cy="1490310"/>
            <a:chOff x="0" y="0"/>
            <a:chExt cx="13445084" cy="2856237"/>
          </a:xfrm>
        </p:grpSpPr>
        <p:sp>
          <p:nvSpPr>
            <p:cNvPr id="3" name="Freeform 3"/>
            <p:cNvSpPr/>
            <p:nvPr/>
          </p:nvSpPr>
          <p:spPr>
            <a:xfrm>
              <a:off x="0" y="0"/>
              <a:ext cx="13445085" cy="2856237"/>
            </a:xfrm>
            <a:custGeom>
              <a:avLst/>
              <a:gdLst/>
              <a:ahLst/>
              <a:cxnLst/>
              <a:rect l="l" t="t" r="r" b="b"/>
              <a:pathLst>
                <a:path w="13445085" h="2856237">
                  <a:moveTo>
                    <a:pt x="0" y="0"/>
                  </a:moveTo>
                  <a:lnTo>
                    <a:pt x="13445085" y="0"/>
                  </a:lnTo>
                  <a:lnTo>
                    <a:pt x="13445085" y="2856237"/>
                  </a:lnTo>
                  <a:lnTo>
                    <a:pt x="0" y="2856237"/>
                  </a:lnTo>
                  <a:close/>
                </a:path>
              </a:pathLst>
            </a:custGeom>
            <a:solidFill>
              <a:srgbClr val="000000">
                <a:alpha val="0"/>
              </a:srgbClr>
            </a:solidFill>
          </p:spPr>
        </p:sp>
        <p:sp>
          <p:nvSpPr>
            <p:cNvPr id="4" name="TextBox 4"/>
            <p:cNvSpPr txBox="1"/>
            <p:nvPr/>
          </p:nvSpPr>
          <p:spPr>
            <a:xfrm>
              <a:off x="0" y="-47625"/>
              <a:ext cx="13445084" cy="2903862"/>
            </a:xfrm>
            <a:prstGeom prst="rect">
              <a:avLst/>
            </a:prstGeom>
          </p:spPr>
          <p:txBody>
            <a:bodyPr lIns="0" tIns="0" rIns="0" bIns="0" rtlCol="0" anchor="b"/>
            <a:lstStyle/>
            <a:p>
              <a:pPr algn="ctr">
                <a:lnSpc>
                  <a:spcPts val="5400"/>
                </a:lnSpc>
              </a:pPr>
              <a:r>
                <a:rPr lang="hu-HU" sz="5000" dirty="0">
                  <a:solidFill>
                    <a:srgbClr val="FFFFFF"/>
                  </a:solidFill>
                  <a:latin typeface="Arial"/>
                  <a:ea typeface="Arial"/>
                  <a:cs typeface="Arial"/>
                  <a:sym typeface="Arial"/>
                </a:rPr>
                <a:t>Előírások IV.</a:t>
              </a:r>
              <a:endParaRPr lang="en-US" sz="5000" dirty="0">
                <a:solidFill>
                  <a:srgbClr val="FFFFFF"/>
                </a:solidFill>
                <a:latin typeface="Arial"/>
                <a:ea typeface="Arial"/>
                <a:cs typeface="Arial"/>
                <a:sym typeface="Arial"/>
              </a:endParaRPr>
            </a:p>
          </p:txBody>
        </p:sp>
      </p:grpSp>
      <p:sp>
        <p:nvSpPr>
          <p:cNvPr id="5" name="Freeform 5"/>
          <p:cNvSpPr/>
          <p:nvPr/>
        </p:nvSpPr>
        <p:spPr>
          <a:xfrm flipH="1">
            <a:off x="11908376" y="-119175"/>
            <a:ext cx="6379624" cy="4130807"/>
          </a:xfrm>
          <a:custGeom>
            <a:avLst/>
            <a:gdLst/>
            <a:ahLst/>
            <a:cxnLst/>
            <a:rect l="l" t="t" r="r" b="b"/>
            <a:pathLst>
              <a:path w="6379624" h="4130807">
                <a:moveTo>
                  <a:pt x="6379624" y="0"/>
                </a:moveTo>
                <a:lnTo>
                  <a:pt x="0" y="0"/>
                </a:lnTo>
                <a:lnTo>
                  <a:pt x="0" y="4130807"/>
                </a:lnTo>
                <a:lnTo>
                  <a:pt x="6379624" y="4130807"/>
                </a:lnTo>
                <a:lnTo>
                  <a:pt x="6379624"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5805441" y="0"/>
            <a:ext cx="1892647" cy="10320015"/>
            <a:chOff x="0" y="0"/>
            <a:chExt cx="2038648" cy="11116115"/>
          </a:xfrm>
        </p:grpSpPr>
        <p:sp>
          <p:nvSpPr>
            <p:cNvPr id="7" name="Freeform 7"/>
            <p:cNvSpPr/>
            <p:nvPr/>
          </p:nvSpPr>
          <p:spPr>
            <a:xfrm>
              <a:off x="0" y="0"/>
              <a:ext cx="2038648" cy="11116115"/>
            </a:xfrm>
            <a:custGeom>
              <a:avLst/>
              <a:gdLst/>
              <a:ahLst/>
              <a:cxnLst/>
              <a:rect l="l" t="t" r="r" b="b"/>
              <a:pathLst>
                <a:path w="2038648" h="11116115">
                  <a:moveTo>
                    <a:pt x="0" y="0"/>
                  </a:moveTo>
                  <a:lnTo>
                    <a:pt x="2038648" y="0"/>
                  </a:lnTo>
                  <a:lnTo>
                    <a:pt x="2038648" y="11116115"/>
                  </a:lnTo>
                  <a:lnTo>
                    <a:pt x="0" y="11116115"/>
                  </a:lnTo>
                  <a:close/>
                </a:path>
              </a:pathLst>
            </a:custGeom>
            <a:solidFill>
              <a:srgbClr val="FCFCFD">
                <a:alpha val="89804"/>
              </a:srgbClr>
            </a:solidFill>
          </p:spPr>
        </p:sp>
      </p:grpSp>
      <p:grpSp>
        <p:nvGrpSpPr>
          <p:cNvPr id="8" name="Group 8"/>
          <p:cNvGrpSpPr/>
          <p:nvPr/>
        </p:nvGrpSpPr>
        <p:grpSpPr>
          <a:xfrm>
            <a:off x="1257921" y="190402"/>
            <a:ext cx="1434849" cy="1381321"/>
            <a:chOff x="0" y="0"/>
            <a:chExt cx="26193237" cy="25216078"/>
          </a:xfrm>
        </p:grpSpPr>
        <p:sp>
          <p:nvSpPr>
            <p:cNvPr id="9" name="Freeform 9"/>
            <p:cNvSpPr/>
            <p:nvPr/>
          </p:nvSpPr>
          <p:spPr>
            <a:xfrm>
              <a:off x="0" y="0"/>
              <a:ext cx="26193235" cy="25216078"/>
            </a:xfrm>
            <a:custGeom>
              <a:avLst/>
              <a:gdLst/>
              <a:ahLst/>
              <a:cxnLst/>
              <a:rect l="l" t="t" r="r" b="b"/>
              <a:pathLst>
                <a:path w="26193235" h="25216078">
                  <a:moveTo>
                    <a:pt x="0" y="0"/>
                  </a:moveTo>
                  <a:lnTo>
                    <a:pt x="26193235" y="0"/>
                  </a:lnTo>
                  <a:lnTo>
                    <a:pt x="26193235" y="25216078"/>
                  </a:lnTo>
                  <a:lnTo>
                    <a:pt x="0" y="25216078"/>
                  </a:lnTo>
                  <a:lnTo>
                    <a:pt x="0" y="0"/>
                  </a:lnTo>
                  <a:close/>
                </a:path>
              </a:pathLst>
            </a:custGeom>
            <a:blipFill>
              <a:blip r:embed="rId4"/>
              <a:stretch>
                <a:fillRect t="-1883" b="-1883"/>
              </a:stretch>
            </a:blipFill>
          </p:spPr>
        </p:sp>
      </p:grpSp>
      <p:sp>
        <p:nvSpPr>
          <p:cNvPr id="10" name="TextBox 10"/>
          <p:cNvSpPr txBox="1"/>
          <p:nvPr/>
        </p:nvSpPr>
        <p:spPr>
          <a:xfrm>
            <a:off x="-338562" y="1571723"/>
            <a:ext cx="4627815" cy="749011"/>
          </a:xfrm>
          <a:prstGeom prst="rect">
            <a:avLst/>
          </a:prstGeom>
        </p:spPr>
        <p:txBody>
          <a:bodyPr lIns="0" tIns="0" rIns="0" bIns="0" rtlCol="0" anchor="t">
            <a:spAutoFit/>
          </a:bodyPr>
          <a:lstStyle/>
          <a:p>
            <a:pPr marL="0" lvl="0" indent="0" algn="ctr">
              <a:lnSpc>
                <a:spcPts val="2680"/>
              </a:lnSpc>
            </a:pPr>
            <a:r>
              <a:rPr lang="en-US" sz="2680">
                <a:solidFill>
                  <a:srgbClr val="FFFFFF">
                    <a:alpha val="72941"/>
                  </a:srgbClr>
                </a:solidFill>
                <a:latin typeface="Trajan Pro"/>
                <a:ea typeface="Trajan Pro"/>
                <a:cs typeface="Trajan Pro"/>
                <a:sym typeface="Trajan Pro"/>
              </a:rPr>
              <a:t>Vas Vármegyei Kormányhivatal</a:t>
            </a:r>
          </a:p>
        </p:txBody>
      </p:sp>
      <p:sp>
        <p:nvSpPr>
          <p:cNvPr id="11" name="Freeform 11"/>
          <p:cNvSpPr/>
          <p:nvPr/>
        </p:nvSpPr>
        <p:spPr>
          <a:xfrm flipV="1">
            <a:off x="-1214466" y="6480490"/>
            <a:ext cx="6379624" cy="4130807"/>
          </a:xfrm>
          <a:custGeom>
            <a:avLst/>
            <a:gdLst/>
            <a:ahLst/>
            <a:cxnLst/>
            <a:rect l="l" t="t" r="r" b="b"/>
            <a:pathLst>
              <a:path w="6379624" h="4130807">
                <a:moveTo>
                  <a:pt x="0" y="4130807"/>
                </a:moveTo>
                <a:lnTo>
                  <a:pt x="6379624" y="4130807"/>
                </a:lnTo>
                <a:lnTo>
                  <a:pt x="6379624" y="0"/>
                </a:lnTo>
                <a:lnTo>
                  <a:pt x="0" y="0"/>
                </a:lnTo>
                <a:lnTo>
                  <a:pt x="0" y="4130807"/>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1964242" y="2834068"/>
            <a:ext cx="13133946" cy="5711825"/>
          </a:xfrm>
          <a:custGeom>
            <a:avLst/>
            <a:gdLst/>
            <a:ahLst/>
            <a:cxnLst/>
            <a:rect l="l" t="t" r="r" b="b"/>
            <a:pathLst>
              <a:path w="25171713" h="10946933">
                <a:moveTo>
                  <a:pt x="0" y="0"/>
                </a:moveTo>
                <a:lnTo>
                  <a:pt x="25171713" y="0"/>
                </a:lnTo>
                <a:lnTo>
                  <a:pt x="25171713" y="10946933"/>
                </a:lnTo>
                <a:lnTo>
                  <a:pt x="0" y="10946933"/>
                </a:lnTo>
                <a:close/>
              </a:path>
            </a:pathLst>
          </a:custGeom>
          <a:solidFill>
            <a:srgbClr val="000000">
              <a:alpha val="0"/>
            </a:srgbClr>
          </a:solidFill>
        </p:spPr>
      </p:sp>
      <p:sp>
        <p:nvSpPr>
          <p:cNvPr id="15" name="Tartalom helye 2">
            <a:extLst>
              <a:ext uri="{FF2B5EF4-FFF2-40B4-BE49-F238E27FC236}">
                <a16:creationId xmlns:a16="http://schemas.microsoft.com/office/drawing/2014/main" id="{2B068EBC-4852-4DDF-B92A-2A8438A20AD6}"/>
              </a:ext>
            </a:extLst>
          </p:cNvPr>
          <p:cNvSpPr txBox="1">
            <a:spLocks/>
          </p:cNvSpPr>
          <p:nvPr/>
        </p:nvSpPr>
        <p:spPr>
          <a:xfrm>
            <a:off x="700763" y="2891477"/>
            <a:ext cx="105156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u-HU" dirty="0"/>
          </a:p>
          <a:p>
            <a:r>
              <a:rPr lang="hu-HU" dirty="0">
                <a:solidFill>
                  <a:schemeClr val="bg1"/>
                </a:solidFill>
                <a:latin typeface="Arial" panose="020B0604020202020204" pitchFamily="34" charset="0"/>
                <a:cs typeface="Arial" panose="020B0604020202020204" pitchFamily="34" charset="0"/>
              </a:rPr>
              <a:t>Min. és </a:t>
            </a:r>
            <a:r>
              <a:rPr lang="hu-HU" dirty="0" err="1">
                <a:solidFill>
                  <a:schemeClr val="bg1"/>
                </a:solidFill>
                <a:latin typeface="Arial" panose="020B0604020202020204" pitchFamily="34" charset="0"/>
                <a:cs typeface="Arial" panose="020B0604020202020204" pitchFamily="34" charset="0"/>
              </a:rPr>
              <a:t>max</a:t>
            </a:r>
            <a:r>
              <a:rPr lang="hu-HU" dirty="0">
                <a:solidFill>
                  <a:schemeClr val="bg1"/>
                </a:solidFill>
                <a:latin typeface="Arial" panose="020B0604020202020204" pitchFamily="34" charset="0"/>
                <a:cs typeface="Arial" panose="020B0604020202020204" pitchFamily="34" charset="0"/>
              </a:rPr>
              <a:t>. érték meghatározása</a:t>
            </a:r>
          </a:p>
          <a:p>
            <a:pPr lvl="1"/>
            <a:r>
              <a:rPr lang="hu-HU" dirty="0">
                <a:solidFill>
                  <a:schemeClr val="bg1"/>
                </a:solidFill>
                <a:latin typeface="Arial" panose="020B0604020202020204" pitchFamily="34" charset="0"/>
                <a:cs typeface="Arial" panose="020B0604020202020204" pitchFamily="34" charset="0"/>
              </a:rPr>
              <a:t>Saroktelek</a:t>
            </a:r>
          </a:p>
          <a:p>
            <a:endParaRPr lang="hu-HU" dirty="0"/>
          </a:p>
          <a:p>
            <a:endParaRPr lang="hu-HU" dirty="0"/>
          </a:p>
          <a:p>
            <a:pPr marL="0" indent="0">
              <a:buFont typeface="Arial" pitchFamily="34" charset="0"/>
              <a:buNone/>
            </a:pPr>
            <a:endParaRPr lang="hu-HU" dirty="0"/>
          </a:p>
        </p:txBody>
      </p:sp>
      <p:pic>
        <p:nvPicPr>
          <p:cNvPr id="16" name="Tartalom helye 3">
            <a:extLst>
              <a:ext uri="{FF2B5EF4-FFF2-40B4-BE49-F238E27FC236}">
                <a16:creationId xmlns:a16="http://schemas.microsoft.com/office/drawing/2014/main" id="{BC57E800-14B8-42E8-A3EE-7CF3F890B562}"/>
              </a:ext>
            </a:extLst>
          </p:cNvPr>
          <p:cNvPicPr>
            <a:picLocks noChangeAspect="1"/>
          </p:cNvPicPr>
          <p:nvPr/>
        </p:nvPicPr>
        <p:blipFill>
          <a:blip r:embed="rId5"/>
          <a:stretch>
            <a:fillRect/>
          </a:stretch>
        </p:blipFill>
        <p:spPr>
          <a:xfrm>
            <a:off x="4413647" y="5251069"/>
            <a:ext cx="11391794" cy="3450224"/>
          </a:xfrm>
          <a:prstGeom prst="rect">
            <a:avLst/>
          </a:prstGeom>
        </p:spPr>
      </p:pic>
    </p:spTree>
    <p:extLst>
      <p:ext uri="{BB962C8B-B14F-4D97-AF65-F5344CB8AC3E}">
        <p14:creationId xmlns:p14="http://schemas.microsoft.com/office/powerpoint/2010/main" val="4249571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1656</Words>
  <Application>Microsoft Office PowerPoint</Application>
  <PresentationFormat>Egyéni</PresentationFormat>
  <Paragraphs>118</Paragraphs>
  <Slides>23</Slides>
  <Notes>0</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23</vt:i4>
      </vt:variant>
    </vt:vector>
  </HeadingPairs>
  <TitlesOfParts>
    <vt:vector size="30" baseType="lpstr">
      <vt:lpstr>Calibri (MS) Light</vt:lpstr>
      <vt:lpstr>Trajan Pro</vt:lpstr>
      <vt:lpstr>Arial</vt:lpstr>
      <vt:lpstr>Calibri</vt:lpstr>
      <vt:lpstr>Calibri (MS)</vt:lpstr>
      <vt:lpstr>Arial Bold</vt: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VVKH_sablon</dc:title>
  <dc:creator>Csermelyi Andrea</dc:creator>
  <cp:lastModifiedBy>dr. Sövegjártó Luca</cp:lastModifiedBy>
  <cp:revision>47</cp:revision>
  <dcterms:created xsi:type="dcterms:W3CDTF">2006-08-16T00:00:00Z</dcterms:created>
  <dcterms:modified xsi:type="dcterms:W3CDTF">2025-07-10T06:21:30Z</dcterms:modified>
  <dc:identifier>DAGrDzOnK90</dc:identifier>
</cp:coreProperties>
</file>